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68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138F972D-3A02-497A-9D08-DF27CF173CB4}" styleName="Generic Style 1- Body/Background Dark Color 1">
    <a:tblBg>
      <a:fillRef idx="2">
        <a:schemeClr val="dk1"/>
      </a:fillRef>
      <a:effectRef idx="2">
        <a:schemeClr val="dk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  <a:top>
            <a:lnRef idx="1">
              <a:schemeClr val="dk1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dk1">
                  <a:shade val="61000"/>
                  <a:satMod val="130000"/>
                </a:schemeClr>
              </a:gs>
              <a:gs pos="5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729D6073-5DEC-478E-BFBB-120F47F47B7E}" styleName="Light Style 1 - Body/Background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dk1"/>
              </a:solidFill>
            </a:ln>
          </a:top>
          <a:bottom>
            <a:ln w="227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dk1"/>
              </a:solidFill>
            </a:ln>
          </a:top>
          <a:bottom>
            <a:ln w="10000" cmpd="sng">
              <a:solidFill>
                <a:schemeClr val="dk1"/>
              </a:solidFill>
            </a:ln>
          </a:bottom>
        </a:tcBdr>
        <a:fill>
          <a:solidFill>
            <a:schemeClr val="dk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1EDF2F87-84AD-4230-966E-E561DF79DAAB}" styleName="Generic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1">
                  <a:shade val="61000"/>
                  <a:satMod val="130000"/>
                </a:schemeClr>
              </a:gs>
              <a:gs pos="5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890" y="960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presProps" Target="presProps.xml"  /><Relationship Id="rId29" Type="http://schemas.openxmlformats.org/officeDocument/2006/relationships/viewProps" Target="viewProps.xml"  /><Relationship Id="rId3" Type="http://schemas.openxmlformats.org/officeDocument/2006/relationships/slide" Target="slides/slide1.xml"  /><Relationship Id="rId30" Type="http://schemas.openxmlformats.org/officeDocument/2006/relationships/theme" Target="theme/theme1.xml"  /><Relationship Id="rId31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7FB36FB-C10C-479A-9DFD-15DEB134881C}" type="datetime1">
              <a:rPr lang="ko-KR" altLang="en-US"/>
              <a:pPr lvl="0">
                <a:defRPr/>
              </a:pPr>
              <a:t>2020-07-29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D64B5D5-48B7-4F94-AE9E-F3674E44000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preserve="1" userDrawn="1">
  <p:cSld name="제목 슬라이드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 userDrawn="1"/>
        </p:nvSpPr>
        <p:spPr>
          <a:xfrm rot="5400000">
            <a:off x="0" y="0"/>
            <a:ext cx="1123950" cy="1123950"/>
          </a:xfrm>
          <a:prstGeom prst="rtTriangle">
            <a:avLst/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/>
          <p:nvPr userDrawn="1"/>
        </p:nvSpPr>
        <p:spPr>
          <a:xfrm rot="16200000">
            <a:off x="11068050" y="5734050"/>
            <a:ext cx="1123950" cy="1123950"/>
          </a:xfrm>
          <a:prstGeom prst="rtTriangle">
            <a:avLst/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 userDrawn="1"/>
        </p:nvSpPr>
        <p:spPr>
          <a:xfrm rot="5400000">
            <a:off x="0" y="0"/>
            <a:ext cx="1123950" cy="1123950"/>
          </a:xfrm>
          <a:prstGeom prst="rtTriangle">
            <a:avLst/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/>
          <p:nvPr userDrawn="1"/>
        </p:nvSpPr>
        <p:spPr>
          <a:xfrm rot="16200000">
            <a:off x="11068050" y="5734050"/>
            <a:ext cx="1123950" cy="1123950"/>
          </a:xfrm>
          <a:prstGeom prst="rtTriangle">
            <a:avLst/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preserve="1">
  <p:cSld name="1_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"/>
          <p:cNvSpPr/>
          <p:nvPr userDrawn="1"/>
        </p:nvSpPr>
        <p:spPr>
          <a:xfrm rot="5400000">
            <a:off x="0" y="0"/>
            <a:ext cx="1123950" cy="1123950"/>
          </a:xfrm>
          <a:prstGeom prst="rtTriangle">
            <a:avLst/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/>
          <p:nvPr userDrawn="1"/>
        </p:nvSpPr>
        <p:spPr>
          <a:xfrm rot="16200000">
            <a:off x="11068050" y="5734050"/>
            <a:ext cx="1123950" cy="1123950"/>
          </a:xfrm>
          <a:prstGeom prst="rtTriangle">
            <a:avLst/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github.com/labory4302/K-Dragon_Project" TargetMode="External"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0535" y="2125528"/>
            <a:ext cx="3621405" cy="13034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000" b="0" spc="-300">
                <a:solidFill>
                  <a:srgbClr val="00002f"/>
                </a:solidFill>
                <a:latin typeface="맑은 고딕"/>
                <a:ea typeface="맑은 고딕"/>
              </a:rPr>
              <a:t>맛집리뷰 사이트</a:t>
            </a:r>
            <a:endParaRPr lang="ko-KR" altLang="en-US" sz="4000" b="0" spc="-30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en-US" altLang="ko-KR" sz="4000" b="0" spc="-300">
                <a:solidFill>
                  <a:srgbClr val="00002f"/>
                </a:solidFill>
                <a:latin typeface="맑은 고딕"/>
                <a:ea typeface="맑은 고딕"/>
              </a:rPr>
              <a:t>“</a:t>
            </a:r>
            <a:r>
              <a:rPr lang="ko-KR" altLang="en-US" sz="4000" b="0" spc="-300">
                <a:solidFill>
                  <a:srgbClr val="00002f"/>
                </a:solidFill>
                <a:latin typeface="맑은 고딕"/>
                <a:ea typeface="맑은 고딕"/>
              </a:rPr>
              <a:t>맛집맞지</a:t>
            </a:r>
            <a:r>
              <a:rPr lang="en-US" altLang="ko-KR" sz="4000" b="0" spc="-300">
                <a:solidFill>
                  <a:srgbClr val="00002f"/>
                </a:solidFill>
                <a:latin typeface="맑은 고딕"/>
                <a:ea typeface="맑은 고딕"/>
              </a:rPr>
              <a:t>?”</a:t>
            </a:r>
            <a:endParaRPr lang="en-US" altLang="ko-KR" sz="4000" b="0" spc="-30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86883" y="3577442"/>
            <a:ext cx="3818246" cy="391195"/>
          </a:xfrm>
          <a:prstGeom prst="rect">
            <a:avLst/>
          </a:prstGeom>
          <a:solidFill>
            <a:srgbClr val="ffceb0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dk1"/>
                </a:solidFill>
                <a:latin typeface="맑은 고딕"/>
                <a:ea typeface="맑은 고딕"/>
              </a:rPr>
              <a:t>K.Dragon</a:t>
            </a:r>
            <a:endParaRPr lang="en-US" altLang="ko-KR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3728561" y="4088130"/>
            <a:ext cx="4735353" cy="36766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권용</a:t>
            </a:r>
            <a:r>
              <a:rPr lang="en-US" altLang="ko-KR"/>
              <a:t>,</a:t>
            </a:r>
            <a:r>
              <a:rPr lang="ko-KR" altLang="en-US"/>
              <a:t> 김병찬</a:t>
            </a:r>
            <a:r>
              <a:rPr lang="en-US" altLang="ko-KR"/>
              <a:t>,</a:t>
            </a:r>
            <a:r>
              <a:rPr lang="ko-KR" altLang="en-US"/>
              <a:t> 이재환</a:t>
            </a:r>
            <a:r>
              <a:rPr lang="en-US" altLang="ko-KR"/>
              <a:t>,</a:t>
            </a:r>
            <a:r>
              <a:rPr lang="ko-KR" altLang="en-US"/>
              <a:t> 김학진</a:t>
            </a:r>
            <a:r>
              <a:rPr lang="en-US" altLang="ko-KR"/>
              <a:t>,</a:t>
            </a:r>
            <a:r>
              <a:rPr lang="ko-KR" altLang="en-US"/>
              <a:t> 박성필</a:t>
            </a:r>
            <a:r>
              <a:rPr lang="en-US" altLang="ko-KR"/>
              <a:t>,</a:t>
            </a:r>
            <a:r>
              <a:rPr lang="ko-KR" altLang="en-US"/>
              <a:t> 김성원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"/>
          <p:cNvSpPr/>
          <p:nvPr/>
        </p:nvSpPr>
        <p:spPr>
          <a:xfrm rot="5400000">
            <a:off x="0" y="0"/>
            <a:ext cx="1126066" cy="1126066"/>
          </a:xfrm>
          <a:prstGeom prst="rtTriangle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"/>
          <p:cNvSpPr txBox="1"/>
          <p:nvPr/>
        </p:nvSpPr>
        <p:spPr>
          <a:xfrm>
            <a:off x="4253603" y="221589"/>
            <a:ext cx="3684794" cy="42420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200" b="1">
                <a:solidFill>
                  <a:schemeClr val="accent2"/>
                </a:solidFill>
              </a:rPr>
              <a:t>1.</a:t>
            </a:r>
            <a:r>
              <a:rPr lang="ko-KR" altLang="en-US" sz="2200" b="1">
                <a:solidFill>
                  <a:schemeClr val="accent2"/>
                </a:solidFill>
              </a:rPr>
              <a:t> 로그인 및 회원가입 기능</a:t>
            </a:r>
            <a:endParaRPr lang="ko-KR" altLang="en-US" sz="2200" b="1">
              <a:solidFill>
                <a:schemeClr val="accent2"/>
              </a:solidFill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rcRect t="8470" b="5000"/>
          <a:stretch>
            <a:fillRect/>
          </a:stretch>
        </p:blipFill>
        <p:spPr>
          <a:xfrm>
            <a:off x="0" y="923925"/>
            <a:ext cx="12192000" cy="5934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84910" y="437393"/>
            <a:ext cx="1859280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b="0" spc="-150">
                <a:solidFill>
                  <a:srgbClr val="00002f"/>
                </a:solidFill>
                <a:latin typeface="맑은 고딕"/>
                <a:ea typeface="맑은 고딕"/>
              </a:rPr>
              <a:t>주요 기능</a:t>
            </a:r>
            <a:endParaRPr lang="ko-KR" altLang="en-US" sz="3200" b="0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0" spc="-150">
                <a:solidFill>
                  <a:srgbClr val="00002f"/>
                </a:solidFill>
                <a:latin typeface="맑은 고딕"/>
                <a:ea typeface="맑은 고딕"/>
              </a:rPr>
              <a:t>02.</a:t>
            </a:r>
            <a:endParaRPr lang="ko-KR" altLang="en-US" sz="2400" b="0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532" y="1377207"/>
            <a:ext cx="10727721" cy="437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600" b="1" spc="-150">
                <a:solidFill>
                  <a:srgbClr val="ff843a"/>
                </a:solidFill>
                <a:latin typeface="맑은 고딕"/>
                <a:ea typeface="맑은 고딕"/>
              </a:rPr>
              <a:t>1.</a:t>
            </a:r>
            <a:r>
              <a:rPr lang="ko-KR" altLang="en-US" sz="2600" b="1" spc="-150">
                <a:solidFill>
                  <a:srgbClr val="ff843a"/>
                </a:solidFill>
                <a:latin typeface="맑은 고딕"/>
                <a:ea typeface="맑은 고딕"/>
              </a:rPr>
              <a:t> 로그인 및 회원가입 기능</a:t>
            </a:r>
            <a:endParaRPr lang="ko-KR" altLang="en-US" sz="2600" b="1" spc="-150">
              <a:solidFill>
                <a:srgbClr val="ff843a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2600" b="1" spc="-150">
              <a:solidFill>
                <a:srgbClr val="ff843a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 b="1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회원가입 기능</a:t>
            </a:r>
            <a:endParaRPr lang="ko-KR" altLang="en-US" sz="2200" b="1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    </a:t>
            </a:r>
            <a:r>
              <a:rPr lang="en-US" altLang="ko-KR" sz="1700" b="0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아이디가 중복 시 알림</a:t>
            </a:r>
            <a:endParaRPr lang="ko-KR" altLang="en-US" sz="1700" b="0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    </a:t>
            </a:r>
            <a:r>
              <a:rPr lang="en-US" altLang="ko-KR" sz="1700" b="0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필수입력란이 공란일 시 알림</a:t>
            </a:r>
            <a:endParaRPr lang="ko-KR" altLang="en-US" sz="1700" b="0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1700" b="0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 b="1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로그인 기능</a:t>
            </a:r>
            <a:endParaRPr lang="ko-KR" altLang="en-US" sz="2200" b="1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    </a:t>
            </a:r>
            <a:r>
              <a:rPr lang="en-US" altLang="ko-KR" sz="1700" b="0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비밀번호 오류 시 알림</a:t>
            </a:r>
            <a:endParaRPr lang="ko-KR" altLang="en-US" sz="1700" b="0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1700" b="0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 b="1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비밀번호 수정 기능</a:t>
            </a:r>
            <a:endParaRPr lang="ko-KR" altLang="en-US" sz="2200" b="1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2200" b="1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 b="1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다른 페이지 이동 시 로그인 상태 유지</a:t>
            </a:r>
            <a:endParaRPr lang="ko-KR" altLang="en-US" sz="2200" b="1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   </a:t>
            </a:r>
            <a:r>
              <a:rPr lang="en-US" altLang="ko-KR" sz="1700" b="0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세션을 사용하여 로그인 상태 유지</a:t>
            </a:r>
            <a:endParaRPr lang="ko-KR" altLang="en-US" sz="1700" b="0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   </a:t>
            </a:r>
            <a:r>
              <a:rPr lang="en-US" altLang="ko-KR" sz="1700" b="0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로그인 상태일 때 리뷰작성</a:t>
            </a:r>
            <a:r>
              <a:rPr lang="en-US" altLang="ko-KR" sz="1700" b="0" spc="-150">
                <a:solidFill>
                  <a:srgbClr val="00002f"/>
                </a:solidFill>
                <a:latin typeface="맑은 고딕"/>
                <a:ea typeface="맑은 고딕"/>
              </a:rPr>
              <a:t>,</a:t>
            </a: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게시판기능</a:t>
            </a:r>
            <a:r>
              <a:rPr lang="en-US" altLang="ko-KR" sz="1700" b="0" spc="-150">
                <a:solidFill>
                  <a:srgbClr val="00002f"/>
                </a:solidFill>
                <a:latin typeface="맑은 고딕"/>
                <a:ea typeface="맑은 고딕"/>
              </a:rPr>
              <a:t>,</a:t>
            </a: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게임기능 활성화</a:t>
            </a:r>
            <a:endParaRPr lang="ko-KR" altLang="en-US" sz="1700" b="0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cxnSp>
        <p:nvCxnSpPr>
          <p:cNvPr id="27" name="직선 연결선 21"/>
          <p:cNvCxnSpPr/>
          <p:nvPr/>
        </p:nvCxnSpPr>
        <p:spPr>
          <a:xfrm>
            <a:off x="1037254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2"/>
          <p:cNvCxnSpPr/>
          <p:nvPr/>
        </p:nvCxnSpPr>
        <p:spPr>
          <a:xfrm>
            <a:off x="10800116" y="144941"/>
            <a:ext cx="360000" cy="0"/>
          </a:xfrm>
          <a:prstGeom prst="line">
            <a:avLst/>
          </a:prstGeom>
          <a:ln w="44450" cap="rnd">
            <a:solidFill>
              <a:srgbClr val="ff843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3"/>
          <p:cNvCxnSpPr/>
          <p:nvPr/>
        </p:nvCxnSpPr>
        <p:spPr>
          <a:xfrm>
            <a:off x="11227683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4"/>
          <p:cNvCxnSpPr/>
          <p:nvPr/>
        </p:nvCxnSpPr>
        <p:spPr>
          <a:xfrm>
            <a:off x="1165524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"/>
          <p:cNvSpPr/>
          <p:nvPr/>
        </p:nvSpPr>
        <p:spPr>
          <a:xfrm rot="5400000">
            <a:off x="0" y="0"/>
            <a:ext cx="1126066" cy="1126066"/>
          </a:xfrm>
          <a:prstGeom prst="rtTriangle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"/>
          <p:cNvSpPr txBox="1"/>
          <p:nvPr/>
        </p:nvSpPr>
        <p:spPr>
          <a:xfrm>
            <a:off x="4342900" y="221589"/>
            <a:ext cx="3506200" cy="42420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200" b="1">
                <a:solidFill>
                  <a:schemeClr val="accent2"/>
                </a:solidFill>
              </a:rPr>
              <a:t>2.</a:t>
            </a:r>
            <a:r>
              <a:rPr lang="ko-KR" altLang="en-US" sz="2200" b="1">
                <a:solidFill>
                  <a:schemeClr val="accent2"/>
                </a:solidFill>
              </a:rPr>
              <a:t> 맛집 검색 및 리뷰 기능</a:t>
            </a:r>
            <a:endParaRPr lang="ko-KR" altLang="en-US" sz="2200" b="1">
              <a:solidFill>
                <a:schemeClr val="accent2"/>
              </a:solidFill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rcRect t="8470" b="5160"/>
          <a:stretch>
            <a:fillRect/>
          </a:stretch>
        </p:blipFill>
        <p:spPr>
          <a:xfrm>
            <a:off x="-1" y="934811"/>
            <a:ext cx="12192001" cy="5923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84910" y="437393"/>
            <a:ext cx="1859280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b="0" spc="-150">
                <a:solidFill>
                  <a:srgbClr val="00002f"/>
                </a:solidFill>
                <a:latin typeface="맑은 고딕"/>
                <a:ea typeface="맑은 고딕"/>
              </a:rPr>
              <a:t>주요 기능</a:t>
            </a:r>
            <a:endParaRPr lang="ko-KR" altLang="en-US" sz="3200" b="0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0" spc="-150">
                <a:solidFill>
                  <a:srgbClr val="00002f"/>
                </a:solidFill>
                <a:latin typeface="맑은 고딕"/>
                <a:ea typeface="맑은 고딕"/>
              </a:rPr>
              <a:t>02.</a:t>
            </a:r>
            <a:endParaRPr lang="ko-KR" altLang="en-US" sz="2400" b="0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532" y="1377209"/>
            <a:ext cx="10727721" cy="4526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600" b="1" spc="-150">
                <a:solidFill>
                  <a:srgbClr val="ff843a"/>
                </a:solidFill>
                <a:latin typeface="맑은 고딕"/>
                <a:ea typeface="맑은 고딕"/>
              </a:rPr>
              <a:t>2.</a:t>
            </a:r>
            <a:r>
              <a:rPr lang="ko-KR" altLang="en-US" sz="2600" b="1" spc="-150">
                <a:solidFill>
                  <a:srgbClr val="ff843a"/>
                </a:solidFill>
                <a:latin typeface="맑은 고딕"/>
                <a:ea typeface="맑은 고딕"/>
              </a:rPr>
              <a:t> 맛집 검색 및 리뷰 기능</a:t>
            </a:r>
            <a:endParaRPr lang="ko-KR" altLang="en-US" sz="2600" b="1" spc="-150">
              <a:solidFill>
                <a:srgbClr val="ff843a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2600" b="1" spc="-150">
              <a:solidFill>
                <a:srgbClr val="ff843a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 b="1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검색창과 선택창을 통해 사용자가 원하는 맛집을 검색</a:t>
            </a:r>
            <a:endParaRPr lang="ko-KR" altLang="en-US" sz="2200" b="1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    </a:t>
            </a:r>
            <a:r>
              <a:rPr lang="en-US" altLang="ko-KR" sz="1700" b="0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검색창에 상호명</a:t>
            </a:r>
            <a:r>
              <a:rPr lang="en-US" altLang="ko-KR" sz="1700" b="0" spc="-150">
                <a:solidFill>
                  <a:srgbClr val="00002f"/>
                </a:solidFill>
                <a:latin typeface="맑은 고딕"/>
                <a:ea typeface="맑은 고딕"/>
              </a:rPr>
              <a:t>,</a:t>
            </a: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업종</a:t>
            </a:r>
            <a:r>
              <a:rPr lang="en-US" altLang="ko-KR" sz="1700" b="0" spc="-150">
                <a:solidFill>
                  <a:srgbClr val="00002f"/>
                </a:solidFill>
                <a:latin typeface="맑은 고딕"/>
                <a:ea typeface="맑은 고딕"/>
              </a:rPr>
              <a:t>,</a:t>
            </a: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메뉴 등을 검색</a:t>
            </a:r>
            <a:r>
              <a:rPr lang="en-US" altLang="ko-KR" sz="1700" b="0" spc="-150">
                <a:solidFill>
                  <a:srgbClr val="00002f"/>
                </a:solidFill>
                <a:latin typeface="맑은 고딕"/>
                <a:ea typeface="맑은 고딕"/>
              </a:rPr>
              <a:t>(</a:t>
            </a: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기입없이 검색하면 모든 맛집이 검색</a:t>
            </a:r>
            <a:r>
              <a:rPr lang="en-US" altLang="ko-KR" sz="1700" b="0" spc="-150">
                <a:solidFill>
                  <a:srgbClr val="00002f"/>
                </a:solidFill>
                <a:latin typeface="맑은 고딕"/>
                <a:ea typeface="맑은 고딕"/>
              </a:rPr>
              <a:t>)</a:t>
            </a:r>
            <a:endParaRPr lang="en-US" altLang="ko-KR" sz="1700" b="0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    </a:t>
            </a:r>
            <a:r>
              <a:rPr lang="en-US" altLang="ko-KR" sz="1700" b="0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선택창에서 원하는 카테고리 검색</a:t>
            </a:r>
            <a:r>
              <a:rPr lang="en-US" altLang="ko-KR" sz="1700" b="0" spc="-150">
                <a:solidFill>
                  <a:srgbClr val="00002f"/>
                </a:solidFill>
                <a:latin typeface="맑은 고딕"/>
                <a:ea typeface="맑은 고딕"/>
              </a:rPr>
              <a:t>(</a:t>
            </a: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하나만 선택해도 검색가능</a:t>
            </a:r>
            <a:r>
              <a:rPr lang="en-US" altLang="ko-KR" sz="1700" b="0" spc="-150">
                <a:solidFill>
                  <a:srgbClr val="00002f"/>
                </a:solidFill>
                <a:latin typeface="맑은 고딕"/>
                <a:ea typeface="맑은 고딕"/>
              </a:rPr>
              <a:t>)</a:t>
            </a:r>
            <a:endParaRPr lang="en-US" altLang="ko-KR" sz="1700" b="0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    </a:t>
            </a:r>
            <a:r>
              <a:rPr lang="en-US" altLang="ko-KR" sz="1700" b="0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검색창과 선택창 둘 다 기입했다면 검색창의 검색이 우선으로 검색됨</a:t>
            </a:r>
            <a:endParaRPr lang="ko-KR" altLang="en-US" sz="1700" b="0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2200" b="0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 b="1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검색한 맛집을 기준으로 평점순으로 정렬하여 맛집리스트 표시</a:t>
            </a:r>
            <a:endParaRPr lang="ko-KR" altLang="en-US" sz="2200" b="1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2200" b="0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 b="1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검색된 맛집의 자세한 정보 및 리뷰 보기</a:t>
            </a:r>
            <a:endParaRPr lang="ko-KR" altLang="en-US" sz="2200" b="1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2200" b="0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 b="1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맛집에 대한 리뷰 작성 및 평점 입력</a:t>
            </a:r>
            <a:endParaRPr lang="ko-KR" altLang="en-US" sz="2200" b="1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    </a:t>
            </a:r>
            <a:r>
              <a:rPr lang="en-US" altLang="ko-KR" sz="1700" b="0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로그인을 한 상태에서만 가능</a:t>
            </a:r>
            <a:endParaRPr lang="ko-KR" altLang="en-US" sz="1700" b="0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    </a:t>
            </a:r>
            <a:r>
              <a:rPr lang="en-US" altLang="ko-KR" sz="1700" b="0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평점 입력 시 즉각적으로 반영</a:t>
            </a:r>
            <a:endParaRPr lang="ko-KR" altLang="en-US" sz="1700" b="0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cxnSp>
        <p:nvCxnSpPr>
          <p:cNvPr id="31" name="직선 연결선 21"/>
          <p:cNvCxnSpPr/>
          <p:nvPr/>
        </p:nvCxnSpPr>
        <p:spPr>
          <a:xfrm>
            <a:off x="1037254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22"/>
          <p:cNvCxnSpPr/>
          <p:nvPr/>
        </p:nvCxnSpPr>
        <p:spPr>
          <a:xfrm>
            <a:off x="10800116" y="144941"/>
            <a:ext cx="360000" cy="0"/>
          </a:xfrm>
          <a:prstGeom prst="line">
            <a:avLst/>
          </a:prstGeom>
          <a:ln w="44450" cap="rnd">
            <a:solidFill>
              <a:srgbClr val="ff843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23"/>
          <p:cNvCxnSpPr/>
          <p:nvPr/>
        </p:nvCxnSpPr>
        <p:spPr>
          <a:xfrm>
            <a:off x="11227683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24"/>
          <p:cNvCxnSpPr/>
          <p:nvPr/>
        </p:nvCxnSpPr>
        <p:spPr>
          <a:xfrm>
            <a:off x="1165524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"/>
          <p:cNvSpPr/>
          <p:nvPr/>
        </p:nvSpPr>
        <p:spPr>
          <a:xfrm rot="5400000">
            <a:off x="0" y="0"/>
            <a:ext cx="1126066" cy="1126066"/>
          </a:xfrm>
          <a:prstGeom prst="rtTriangle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"/>
          <p:cNvSpPr txBox="1"/>
          <p:nvPr/>
        </p:nvSpPr>
        <p:spPr>
          <a:xfrm>
            <a:off x="5057275" y="221590"/>
            <a:ext cx="2077450" cy="42420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200" b="1">
                <a:solidFill>
                  <a:schemeClr val="accent2"/>
                </a:solidFill>
              </a:rPr>
              <a:t>3.</a:t>
            </a:r>
            <a:r>
              <a:rPr lang="ko-KR" altLang="en-US" sz="2200" b="1">
                <a:solidFill>
                  <a:schemeClr val="accent2"/>
                </a:solidFill>
              </a:rPr>
              <a:t> 게시판 기능</a:t>
            </a:r>
            <a:endParaRPr lang="ko-KR" altLang="en-US" sz="2200" b="1">
              <a:solidFill>
                <a:schemeClr val="accent2"/>
              </a:solidFill>
            </a:endParaRPr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rcRect t="8160" b="4690"/>
          <a:stretch>
            <a:fillRect/>
          </a:stretch>
        </p:blipFill>
        <p:spPr>
          <a:xfrm>
            <a:off x="0" y="881062"/>
            <a:ext cx="12192000" cy="59769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84910" y="437393"/>
            <a:ext cx="1859280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b="0" spc="-150">
                <a:solidFill>
                  <a:srgbClr val="00002f"/>
                </a:solidFill>
                <a:latin typeface="맑은 고딕"/>
                <a:ea typeface="맑은 고딕"/>
              </a:rPr>
              <a:t>주요 기능</a:t>
            </a:r>
            <a:endParaRPr lang="ko-KR" altLang="en-US" sz="3200" b="0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0" spc="-150">
                <a:solidFill>
                  <a:srgbClr val="00002f"/>
                </a:solidFill>
                <a:latin typeface="맑은 고딕"/>
                <a:ea typeface="맑은 고딕"/>
              </a:rPr>
              <a:t>02.</a:t>
            </a:r>
            <a:endParaRPr lang="ko-KR" altLang="en-US" sz="2400" b="0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532" y="1377209"/>
            <a:ext cx="10727721" cy="4783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600" b="1" spc="-150">
                <a:solidFill>
                  <a:srgbClr val="ff843a"/>
                </a:solidFill>
                <a:latin typeface="맑은 고딕"/>
                <a:ea typeface="맑은 고딕"/>
              </a:rPr>
              <a:t>3.</a:t>
            </a:r>
            <a:r>
              <a:rPr lang="ko-KR" altLang="en-US" sz="2600" b="1" spc="-150">
                <a:solidFill>
                  <a:srgbClr val="ff843a"/>
                </a:solidFill>
                <a:latin typeface="맑은 고딕"/>
                <a:ea typeface="맑은 고딕"/>
              </a:rPr>
              <a:t> 게시판 기능</a:t>
            </a:r>
            <a:endParaRPr lang="ko-KR" altLang="en-US" sz="2600" b="1" spc="-150">
              <a:solidFill>
                <a:srgbClr val="ff843a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2600" b="1" spc="-150">
              <a:solidFill>
                <a:srgbClr val="ff843a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 b="1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게시판 글 작성 기능</a:t>
            </a:r>
            <a:endParaRPr lang="ko-KR" altLang="en-US" sz="2200" b="1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    </a:t>
            </a:r>
            <a:r>
              <a:rPr lang="en-US" altLang="ko-KR" sz="1700" b="0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제목과 내용을 기입하여 작성을 하면 작성자의 이름으로 게시물을 등록</a:t>
            </a:r>
            <a:endParaRPr lang="ko-KR" altLang="en-US" sz="1700" b="0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2200" b="0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 b="1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게시물 검색 기능</a:t>
            </a:r>
            <a:endParaRPr lang="ko-KR" altLang="en-US" sz="2200" b="1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    </a:t>
            </a:r>
            <a:r>
              <a:rPr lang="en-US" altLang="ko-KR" sz="1700" b="0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제목과 내용에 대한 검색 가능</a:t>
            </a:r>
            <a:endParaRPr lang="ko-KR" altLang="en-US" sz="1700" b="0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2200" b="0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 b="1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게시물 수정 및 삭제 기능</a:t>
            </a:r>
            <a:endParaRPr lang="ko-KR" altLang="en-US" sz="2200" b="1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    </a:t>
            </a:r>
            <a:r>
              <a:rPr lang="en-US" altLang="ko-KR" sz="1700" b="0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게시물의 작성자는 자신의 게시물에 대해 수정 및 삭제가 가능</a:t>
            </a:r>
            <a:endParaRPr lang="ko-KR" altLang="en-US" sz="1700" b="0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2200" b="0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 b="1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게시물 추천 및 댓글 기능</a:t>
            </a:r>
            <a:endParaRPr lang="ko-KR" altLang="en-US" sz="2200" b="1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    </a:t>
            </a:r>
            <a:r>
              <a:rPr lang="en-US" altLang="ko-KR" sz="1700" b="0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아이디 하나 당 각 게시물에 한 번의 추천 가능</a:t>
            </a:r>
            <a:endParaRPr lang="ko-KR" altLang="en-US" sz="1700" b="0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    </a:t>
            </a:r>
            <a:r>
              <a:rPr lang="en-US" altLang="ko-KR" sz="1700" b="0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추천 취소 가능</a:t>
            </a:r>
            <a:endParaRPr lang="ko-KR" altLang="en-US" sz="1700" b="0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    </a:t>
            </a:r>
            <a:r>
              <a:rPr lang="en-US" altLang="ko-KR" sz="1700" b="0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게시물에 대한 댓글 작성 가능</a:t>
            </a:r>
            <a:r>
              <a:rPr lang="en-US" altLang="ko-KR" sz="1700" b="0" spc="-150">
                <a:solidFill>
                  <a:srgbClr val="00002f"/>
                </a:solidFill>
                <a:latin typeface="맑은 고딕"/>
                <a:ea typeface="맑은 고딕"/>
              </a:rPr>
              <a:t>,</a:t>
            </a: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댓글은 작성자의 이름으로 등록</a:t>
            </a:r>
            <a:endParaRPr lang="ko-KR" altLang="en-US" sz="1700" b="0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cxnSp>
        <p:nvCxnSpPr>
          <p:cNvPr id="27" name="직선 연결선 21"/>
          <p:cNvCxnSpPr/>
          <p:nvPr/>
        </p:nvCxnSpPr>
        <p:spPr>
          <a:xfrm>
            <a:off x="1037254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2"/>
          <p:cNvCxnSpPr/>
          <p:nvPr/>
        </p:nvCxnSpPr>
        <p:spPr>
          <a:xfrm>
            <a:off x="10800116" y="144941"/>
            <a:ext cx="360000" cy="0"/>
          </a:xfrm>
          <a:prstGeom prst="line">
            <a:avLst/>
          </a:prstGeom>
          <a:ln w="44450" cap="rnd">
            <a:solidFill>
              <a:srgbClr val="ff843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3"/>
          <p:cNvCxnSpPr/>
          <p:nvPr/>
        </p:nvCxnSpPr>
        <p:spPr>
          <a:xfrm>
            <a:off x="11227683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4"/>
          <p:cNvCxnSpPr/>
          <p:nvPr/>
        </p:nvCxnSpPr>
        <p:spPr>
          <a:xfrm>
            <a:off x="1165524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"/>
          <p:cNvSpPr txBox="1"/>
          <p:nvPr/>
        </p:nvSpPr>
        <p:spPr>
          <a:xfrm>
            <a:off x="5194197" y="221589"/>
            <a:ext cx="1803606" cy="4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200" b="1">
                <a:solidFill>
                  <a:schemeClr val="accent2"/>
                </a:solidFill>
              </a:rPr>
              <a:t>4.</a:t>
            </a:r>
            <a:r>
              <a:rPr lang="ko-KR" altLang="en-US" sz="2200" b="1">
                <a:solidFill>
                  <a:schemeClr val="accent2"/>
                </a:solidFill>
              </a:rPr>
              <a:t> 게임 기능</a:t>
            </a:r>
            <a:endParaRPr lang="ko-KR" altLang="en-US" sz="2200" b="1">
              <a:solidFill>
                <a:schemeClr val="accent2"/>
              </a:solidFill>
            </a:endParaRPr>
          </a:p>
        </p:txBody>
      </p:sp>
      <p:sp>
        <p:nvSpPr>
          <p:cNvPr id="32" name=""/>
          <p:cNvSpPr/>
          <p:nvPr/>
        </p:nvSpPr>
        <p:spPr>
          <a:xfrm rot="5400000">
            <a:off x="0" y="0"/>
            <a:ext cx="1126066" cy="1126066"/>
          </a:xfrm>
          <a:prstGeom prst="rtTriangle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rcRect t="8680" b="5210"/>
          <a:stretch>
            <a:fillRect/>
          </a:stretch>
        </p:blipFill>
        <p:spPr>
          <a:xfrm>
            <a:off x="0" y="952500"/>
            <a:ext cx="12192000" cy="590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84910" y="437393"/>
            <a:ext cx="1859280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b="0" spc="-150">
                <a:solidFill>
                  <a:srgbClr val="00002f"/>
                </a:solidFill>
                <a:latin typeface="맑은 고딕"/>
                <a:ea typeface="맑은 고딕"/>
              </a:rPr>
              <a:t>주요 기능</a:t>
            </a:r>
            <a:endParaRPr lang="ko-KR" altLang="en-US" sz="3200" b="0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0" spc="-150">
                <a:solidFill>
                  <a:srgbClr val="00002f"/>
                </a:solidFill>
                <a:latin typeface="맑은 고딕"/>
                <a:ea typeface="맑은 고딕"/>
              </a:rPr>
              <a:t>02.</a:t>
            </a:r>
            <a:endParaRPr lang="ko-KR" altLang="en-US" sz="2400" b="0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532" y="1377209"/>
            <a:ext cx="10727721" cy="1478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600" b="1" spc="-150">
                <a:solidFill>
                  <a:srgbClr val="ff843a"/>
                </a:solidFill>
                <a:latin typeface="맑은 고딕"/>
                <a:ea typeface="맑은 고딕"/>
              </a:rPr>
              <a:t>4.</a:t>
            </a:r>
            <a:r>
              <a:rPr lang="ko-KR" altLang="en-US" sz="2600" b="1" spc="-150">
                <a:solidFill>
                  <a:srgbClr val="ff843a"/>
                </a:solidFill>
                <a:latin typeface="맑은 고딕"/>
                <a:ea typeface="맑은 고딕"/>
              </a:rPr>
              <a:t> 게임 기능</a:t>
            </a:r>
            <a:endParaRPr lang="ko-KR" altLang="en-US" sz="2600" b="1" spc="-150">
              <a:solidFill>
                <a:srgbClr val="ff843a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2600" b="1" spc="-150">
              <a:solidFill>
                <a:srgbClr val="ff843a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 b="1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사다리타기 게임</a:t>
            </a:r>
            <a:endParaRPr lang="ko-KR" altLang="en-US" sz="2200" b="1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    </a:t>
            </a:r>
            <a:r>
              <a:rPr lang="en-US" altLang="ko-KR" sz="1700" b="0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1700" b="0" spc="-150">
                <a:solidFill>
                  <a:srgbClr val="00002f"/>
                </a:solidFill>
                <a:latin typeface="맑은 고딕"/>
                <a:ea typeface="맑은 고딕"/>
              </a:rPr>
              <a:t> 인원수를 입력하면 그에 맞는 사다리를 자동 생성하여 게임 실행</a:t>
            </a:r>
            <a:endParaRPr lang="ko-KR" altLang="en-US" sz="1700" b="0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cxnSp>
        <p:nvCxnSpPr>
          <p:cNvPr id="27" name="직선 연결선 21"/>
          <p:cNvCxnSpPr/>
          <p:nvPr/>
        </p:nvCxnSpPr>
        <p:spPr>
          <a:xfrm>
            <a:off x="1037254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2"/>
          <p:cNvCxnSpPr/>
          <p:nvPr/>
        </p:nvCxnSpPr>
        <p:spPr>
          <a:xfrm>
            <a:off x="10800116" y="144941"/>
            <a:ext cx="360000" cy="0"/>
          </a:xfrm>
          <a:prstGeom prst="line">
            <a:avLst/>
          </a:prstGeom>
          <a:ln w="44450" cap="rnd">
            <a:solidFill>
              <a:srgbClr val="ff843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3"/>
          <p:cNvCxnSpPr/>
          <p:nvPr/>
        </p:nvCxnSpPr>
        <p:spPr>
          <a:xfrm>
            <a:off x="11227683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4"/>
          <p:cNvCxnSpPr/>
          <p:nvPr/>
        </p:nvCxnSpPr>
        <p:spPr>
          <a:xfrm>
            <a:off x="1165524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"/>
          <p:cNvSpPr txBox="1"/>
          <p:nvPr/>
        </p:nvSpPr>
        <p:spPr>
          <a:xfrm>
            <a:off x="5194197" y="221589"/>
            <a:ext cx="1803606" cy="4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200" b="1">
                <a:solidFill>
                  <a:schemeClr val="accent2"/>
                </a:solidFill>
              </a:rPr>
              <a:t>4.</a:t>
            </a:r>
            <a:r>
              <a:rPr lang="ko-KR" altLang="en-US" sz="2200" b="1">
                <a:solidFill>
                  <a:schemeClr val="accent2"/>
                </a:solidFill>
              </a:rPr>
              <a:t> 채팅 기능</a:t>
            </a:r>
            <a:endParaRPr lang="ko-KR" altLang="en-US" sz="2200" b="1">
              <a:solidFill>
                <a:schemeClr val="accent2"/>
              </a:solidFill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rcRect l="78520" t="28470" b="30380"/>
          <a:stretch>
            <a:fillRect/>
          </a:stretch>
        </p:blipFill>
        <p:spPr>
          <a:xfrm>
            <a:off x="3887392" y="1333499"/>
            <a:ext cx="4417215" cy="4758552"/>
          </a:xfrm>
          <a:prstGeom prst="rect">
            <a:avLst/>
          </a:prstGeom>
        </p:spPr>
      </p:pic>
      <p:sp>
        <p:nvSpPr>
          <p:cNvPr id="31" name=""/>
          <p:cNvSpPr/>
          <p:nvPr/>
        </p:nvSpPr>
        <p:spPr>
          <a:xfrm rot="16200000">
            <a:off x="11065934" y="5731934"/>
            <a:ext cx="1126066" cy="1126066"/>
          </a:xfrm>
          <a:prstGeom prst="rtTriangle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"/>
          <p:cNvSpPr/>
          <p:nvPr/>
        </p:nvSpPr>
        <p:spPr>
          <a:xfrm rot="5400000">
            <a:off x="0" y="0"/>
            <a:ext cx="1126066" cy="1126066"/>
          </a:xfrm>
          <a:prstGeom prst="rtTriangle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84910" y="437393"/>
            <a:ext cx="1859280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b="0" spc="-150">
                <a:solidFill>
                  <a:srgbClr val="00002f"/>
                </a:solidFill>
                <a:latin typeface="맑은 고딕"/>
                <a:ea typeface="맑은 고딕"/>
              </a:rPr>
              <a:t>주요 기능</a:t>
            </a:r>
            <a:endParaRPr lang="ko-KR" altLang="en-US" sz="3200" b="0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0" spc="-150">
                <a:solidFill>
                  <a:srgbClr val="00002f"/>
                </a:solidFill>
                <a:latin typeface="맑은 고딕"/>
                <a:ea typeface="맑은 고딕"/>
              </a:rPr>
              <a:t>02.</a:t>
            </a:r>
            <a:endParaRPr lang="ko-KR" altLang="en-US" sz="2400" b="0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532" y="1377209"/>
            <a:ext cx="10727721" cy="2554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600" b="1" spc="-150">
                <a:solidFill>
                  <a:srgbClr val="ff843a"/>
                </a:solidFill>
                <a:latin typeface="맑은 고딕"/>
                <a:ea typeface="맑은 고딕"/>
              </a:rPr>
              <a:t>5.</a:t>
            </a:r>
            <a:r>
              <a:rPr lang="ko-KR" altLang="en-US" sz="2600" b="1" spc="-150">
                <a:solidFill>
                  <a:srgbClr val="ff843a"/>
                </a:solidFill>
                <a:latin typeface="맑은 고딕"/>
                <a:ea typeface="맑은 고딕"/>
              </a:rPr>
              <a:t> 채팅 기능</a:t>
            </a:r>
            <a:endParaRPr lang="ko-KR" altLang="en-US" sz="2600" b="1" spc="-150">
              <a:solidFill>
                <a:srgbClr val="ff843a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2600" b="1" spc="-150">
              <a:solidFill>
                <a:srgbClr val="ff843a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 b="1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로그인한 사용자간 단체 채팅기능</a:t>
            </a:r>
            <a:endParaRPr lang="ko-KR" altLang="en-US" sz="2200" b="1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2200" b="0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 b="1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로그인한 사용자 </a:t>
            </a:r>
            <a:r>
              <a:rPr lang="en-US" altLang="ko-KR" sz="2200" b="1" spc="-150">
                <a:solidFill>
                  <a:srgbClr val="00002f"/>
                </a:solidFill>
                <a:latin typeface="맑은 고딕"/>
                <a:ea typeface="맑은 고딕"/>
              </a:rPr>
              <a:t>ID</a:t>
            </a: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로 채팅자의 이름 표시</a:t>
            </a:r>
            <a:endParaRPr lang="ko-KR" altLang="en-US" sz="2200" b="1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2200" b="0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 b="1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2200" b="1" spc="-150">
                <a:solidFill>
                  <a:srgbClr val="00002f"/>
                </a:solidFill>
                <a:latin typeface="맑은 고딕"/>
                <a:ea typeface="맑은 고딕"/>
              </a:rPr>
              <a:t> 현재 로그인한 채팅가능인원 출력</a:t>
            </a:r>
            <a:endParaRPr lang="ko-KR" altLang="en-US" sz="2200" b="1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cxnSp>
        <p:nvCxnSpPr>
          <p:cNvPr id="27" name="직선 연결선 21"/>
          <p:cNvCxnSpPr/>
          <p:nvPr/>
        </p:nvCxnSpPr>
        <p:spPr>
          <a:xfrm>
            <a:off x="1037254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2"/>
          <p:cNvCxnSpPr/>
          <p:nvPr/>
        </p:nvCxnSpPr>
        <p:spPr>
          <a:xfrm>
            <a:off x="10800116" y="144941"/>
            <a:ext cx="360000" cy="0"/>
          </a:xfrm>
          <a:prstGeom prst="line">
            <a:avLst/>
          </a:prstGeom>
          <a:ln w="44450" cap="rnd">
            <a:solidFill>
              <a:srgbClr val="ff843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3"/>
          <p:cNvCxnSpPr/>
          <p:nvPr/>
        </p:nvCxnSpPr>
        <p:spPr>
          <a:xfrm>
            <a:off x="11227683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4"/>
          <p:cNvCxnSpPr/>
          <p:nvPr/>
        </p:nvCxnSpPr>
        <p:spPr>
          <a:xfrm>
            <a:off x="1165524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721" y="1770748"/>
            <a:ext cx="925688" cy="82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00002f"/>
                </a:solidFill>
                <a:latin typeface="맑은 고딕"/>
                <a:ea typeface="맑은 고딕"/>
              </a:rPr>
              <a:t>01</a:t>
            </a:r>
            <a:endParaRPr lang="ko-KR" altLang="en-US" sz="4800" b="1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04410" y="1951296"/>
            <a:ext cx="293962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3200">
                <a:solidFill>
                  <a:srgbClr val="00002f"/>
                </a:solidFill>
                <a:latin typeface="맑은 고딕"/>
                <a:ea typeface="맑은 고딕"/>
              </a:rPr>
              <a:t>개요</a:t>
            </a:r>
            <a:endParaRPr lang="ko-KR" altLang="en-US" sz="320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8721" y="2778551"/>
            <a:ext cx="925688" cy="82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00002f"/>
                </a:solidFill>
                <a:latin typeface="맑은 고딕"/>
                <a:ea typeface="맑은 고딕"/>
              </a:rPr>
              <a:t>02</a:t>
            </a:r>
            <a:endParaRPr lang="ko-KR" altLang="en-US" sz="4800" b="1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04406" y="2959100"/>
            <a:ext cx="2539306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3200">
                <a:solidFill>
                  <a:srgbClr val="00002f"/>
                </a:solidFill>
                <a:latin typeface="맑은 고딕"/>
                <a:ea typeface="맑은 고딕"/>
              </a:rPr>
              <a:t>주요 기능</a:t>
            </a:r>
            <a:endParaRPr lang="ko-KR" altLang="en-US" sz="320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78721" y="3817069"/>
            <a:ext cx="925688" cy="82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00002f"/>
                </a:solidFill>
                <a:latin typeface="맑은 고딕"/>
                <a:ea typeface="맑은 고딕"/>
              </a:rPr>
              <a:t>03</a:t>
            </a:r>
            <a:endParaRPr lang="en-US" altLang="ko-KR" sz="4800" b="1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04406" y="3997617"/>
            <a:ext cx="399442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3200">
                <a:solidFill>
                  <a:srgbClr val="00002f"/>
                </a:solidFill>
                <a:latin typeface="맑은 고딕"/>
                <a:ea typeface="맑은 고딕"/>
              </a:rPr>
              <a:t>사이트 및 기능 구조</a:t>
            </a:r>
            <a:endParaRPr lang="ko-KR" altLang="en-US" sz="320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42535" y="627893"/>
            <a:ext cx="2087879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 b="0" spc="-150">
                <a:solidFill>
                  <a:srgbClr val="00002f"/>
                </a:solidFill>
                <a:latin typeface="맑은 고딕"/>
                <a:ea typeface="맑은 고딕"/>
              </a:rPr>
              <a:t>CONTENTS</a:t>
            </a:r>
            <a:endParaRPr lang="ko-KR" altLang="en-US" sz="3200" b="0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9"/>
          <p:cNvSpPr txBox="1"/>
          <p:nvPr/>
        </p:nvSpPr>
        <p:spPr>
          <a:xfrm>
            <a:off x="1797771" y="4828162"/>
            <a:ext cx="925688" cy="82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00002f"/>
                </a:solidFill>
                <a:latin typeface="맑은 고딕"/>
                <a:ea typeface="맑은 고딕"/>
              </a:rPr>
              <a:t>04</a:t>
            </a:r>
            <a:endParaRPr lang="en-US" altLang="ko-KR" sz="4800" b="1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29" name="직사각형 10"/>
          <p:cNvSpPr/>
          <p:nvPr/>
        </p:nvSpPr>
        <p:spPr>
          <a:xfrm>
            <a:off x="2723456" y="5008710"/>
            <a:ext cx="399442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3200">
                <a:solidFill>
                  <a:srgbClr val="00002f"/>
                </a:solidFill>
                <a:latin typeface="맑은 고딕"/>
                <a:ea typeface="맑은 고딕"/>
              </a:rPr>
              <a:t>개선사항</a:t>
            </a:r>
            <a:endParaRPr lang="ko-KR" altLang="en-US" sz="320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15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0" spc="-300">
                <a:solidFill>
                  <a:srgbClr val="00002f"/>
                </a:solidFill>
                <a:latin typeface="맑은 고딕"/>
                <a:ea typeface="맑은 고딕"/>
              </a:rPr>
              <a:t>03</a:t>
            </a:r>
            <a:endParaRPr lang="en-US" altLang="ko-KR" sz="4400" b="0" spc="-30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b="1">
                <a:solidFill>
                  <a:schemeClr val="dk1"/>
                </a:solidFill>
                <a:latin typeface="맑은 고딕"/>
                <a:ea typeface="맑은 고딕"/>
              </a:rPr>
              <a:t>사이트 및 기능 구조</a:t>
            </a:r>
            <a:endParaRPr lang="ko-KR" altLang="en-US" sz="28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"/>
          <p:cNvSpPr/>
          <p:nvPr/>
        </p:nvSpPr>
        <p:spPr>
          <a:xfrm rot="16200000">
            <a:off x="11065934" y="5731934"/>
            <a:ext cx="1126066" cy="1126066"/>
          </a:xfrm>
          <a:prstGeom prst="rtTriangle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60169" y="704580"/>
            <a:ext cx="9471660" cy="556260"/>
          </a:xfrm>
          <a:prstGeom prst="rect">
            <a:avLst/>
          </a:prstGeom>
        </p:spPr>
      </p:pic>
      <p:sp>
        <p:nvSpPr>
          <p:cNvPr id="68" name=""/>
          <p:cNvSpPr/>
          <p:nvPr/>
        </p:nvSpPr>
        <p:spPr>
          <a:xfrm>
            <a:off x="559857" y="1961967"/>
            <a:ext cx="1440180" cy="720090"/>
          </a:xfrm>
          <a:prstGeom prst="flowChartAlternateProcess">
            <a:avLst/>
          </a:prstGeom>
          <a:solidFill>
            <a:srgbClr val="f4e5b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맛집검색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69" name=""/>
          <p:cNvSpPr/>
          <p:nvPr/>
        </p:nvSpPr>
        <p:spPr>
          <a:xfrm>
            <a:off x="559857" y="2956560"/>
            <a:ext cx="1440180" cy="720090"/>
          </a:xfrm>
          <a:prstGeom prst="flowChartAlternateProcess">
            <a:avLst/>
          </a:prstGeom>
          <a:solidFill>
            <a:srgbClr val="f4e5b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맛집리스트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70" name=""/>
          <p:cNvSpPr/>
          <p:nvPr/>
        </p:nvSpPr>
        <p:spPr>
          <a:xfrm>
            <a:off x="559857" y="3980353"/>
            <a:ext cx="1440180" cy="720090"/>
          </a:xfrm>
          <a:prstGeom prst="flowChartAlternateProcess">
            <a:avLst/>
          </a:prstGeom>
          <a:solidFill>
            <a:srgbClr val="f4e5b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맛집 상세정보 및 리뷰보기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71" name=""/>
          <p:cNvSpPr/>
          <p:nvPr/>
        </p:nvSpPr>
        <p:spPr>
          <a:xfrm>
            <a:off x="559857" y="4965817"/>
            <a:ext cx="1440180" cy="720090"/>
          </a:xfrm>
          <a:prstGeom prst="flowChartAlternateProcess">
            <a:avLst/>
          </a:prstGeom>
          <a:solidFill>
            <a:srgbClr val="f4e5b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>
                <a:solidFill>
                  <a:schemeClr val="tx1"/>
                </a:solidFill>
              </a:rPr>
              <a:t>리뷰작성</a:t>
            </a:r>
            <a:endParaRPr lang="ko-KR" altLang="en-US" sz="17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(</a:t>
            </a:r>
            <a:r>
              <a:rPr lang="ko-KR" altLang="en-US" sz="1200" b="1">
                <a:solidFill>
                  <a:schemeClr val="tx1"/>
                </a:solidFill>
              </a:rPr>
              <a:t>로그인시</a:t>
            </a:r>
            <a:r>
              <a:rPr lang="en-US" altLang="ko-KR" sz="1200" b="1">
                <a:solidFill>
                  <a:schemeClr val="tx1"/>
                </a:solidFill>
              </a:rPr>
              <a:t>)</a:t>
            </a:r>
            <a:endParaRPr lang="en-US" altLang="ko-KR" sz="1200" b="1">
              <a:solidFill>
                <a:schemeClr val="tx1"/>
              </a:solidFill>
            </a:endParaRPr>
          </a:p>
        </p:txBody>
      </p:sp>
      <p:sp>
        <p:nvSpPr>
          <p:cNvPr id="72" name=""/>
          <p:cNvSpPr/>
          <p:nvPr/>
        </p:nvSpPr>
        <p:spPr>
          <a:xfrm>
            <a:off x="3629238" y="1966730"/>
            <a:ext cx="1440180" cy="720090"/>
          </a:xfrm>
          <a:prstGeom prst="flowChartAlternateProcess">
            <a:avLst/>
          </a:prstGeom>
          <a:solidFill>
            <a:srgbClr val="dfe6f7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게시판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73" name=""/>
          <p:cNvSpPr/>
          <p:nvPr/>
        </p:nvSpPr>
        <p:spPr>
          <a:xfrm>
            <a:off x="2781513" y="2956560"/>
            <a:ext cx="1440180" cy="720090"/>
          </a:xfrm>
          <a:prstGeom prst="flowChartAlternateProcess">
            <a:avLst/>
          </a:prstGeom>
          <a:solidFill>
            <a:srgbClr val="dfe6f7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>
                <a:solidFill>
                  <a:schemeClr val="tx1"/>
                </a:solidFill>
              </a:rPr>
              <a:t>글쓰기</a:t>
            </a:r>
            <a:endParaRPr lang="ko-KR" altLang="en-US" sz="17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(</a:t>
            </a:r>
            <a:r>
              <a:rPr lang="ko-KR" altLang="en-US" sz="1200" b="1">
                <a:solidFill>
                  <a:schemeClr val="tx1"/>
                </a:solidFill>
              </a:rPr>
              <a:t>로그인시</a:t>
            </a:r>
            <a:r>
              <a:rPr lang="en-US" altLang="ko-KR" sz="1200" b="1">
                <a:solidFill>
                  <a:schemeClr val="tx1"/>
                </a:solidFill>
              </a:rPr>
              <a:t>)</a:t>
            </a:r>
            <a:endParaRPr lang="en-US" altLang="ko-KR" sz="1200" b="1">
              <a:solidFill>
                <a:schemeClr val="tx1"/>
              </a:solidFill>
            </a:endParaRPr>
          </a:p>
        </p:txBody>
      </p:sp>
      <p:sp>
        <p:nvSpPr>
          <p:cNvPr id="74" name=""/>
          <p:cNvSpPr/>
          <p:nvPr/>
        </p:nvSpPr>
        <p:spPr>
          <a:xfrm>
            <a:off x="4496012" y="2956560"/>
            <a:ext cx="1440180" cy="720090"/>
          </a:xfrm>
          <a:prstGeom prst="flowChartAlternateProcess">
            <a:avLst/>
          </a:prstGeom>
          <a:solidFill>
            <a:srgbClr val="dfe6f7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게시물</a:t>
            </a:r>
            <a:endParaRPr lang="ko-KR" altLang="en-US" sz="14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상세정보</a:t>
            </a:r>
            <a:endParaRPr lang="ko-KR" altLang="en-US" sz="14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(</a:t>
            </a:r>
            <a:r>
              <a:rPr lang="ko-KR" altLang="en-US" sz="1200" b="1">
                <a:solidFill>
                  <a:schemeClr val="tx1"/>
                </a:solidFill>
              </a:rPr>
              <a:t>로그인시</a:t>
            </a:r>
            <a:r>
              <a:rPr lang="en-US" altLang="ko-KR" sz="1200" b="1">
                <a:solidFill>
                  <a:schemeClr val="tx1"/>
                </a:solidFill>
              </a:rPr>
              <a:t>)</a:t>
            </a:r>
            <a:endParaRPr lang="en-US" altLang="ko-KR" sz="1200" b="1">
              <a:solidFill>
                <a:schemeClr val="tx1"/>
              </a:solidFill>
            </a:endParaRPr>
          </a:p>
        </p:txBody>
      </p:sp>
      <p:sp>
        <p:nvSpPr>
          <p:cNvPr id="75" name=""/>
          <p:cNvSpPr/>
          <p:nvPr/>
        </p:nvSpPr>
        <p:spPr>
          <a:xfrm>
            <a:off x="2957792" y="4158297"/>
            <a:ext cx="1440180" cy="720090"/>
          </a:xfrm>
          <a:prstGeom prst="flowChartAlternateProcess">
            <a:avLst/>
          </a:prstGeom>
          <a:solidFill>
            <a:srgbClr val="dfe6f7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>
                <a:solidFill>
                  <a:schemeClr val="tx1"/>
                </a:solidFill>
              </a:rPr>
              <a:t>게시물 수정</a:t>
            </a:r>
            <a:endParaRPr lang="ko-KR" altLang="en-US" sz="1700" b="1">
              <a:solidFill>
                <a:schemeClr val="tx1"/>
              </a:solidFill>
            </a:endParaRPr>
          </a:p>
        </p:txBody>
      </p:sp>
      <p:sp>
        <p:nvSpPr>
          <p:cNvPr id="76" name=""/>
          <p:cNvSpPr/>
          <p:nvPr/>
        </p:nvSpPr>
        <p:spPr>
          <a:xfrm>
            <a:off x="4508249" y="4154064"/>
            <a:ext cx="1440180" cy="720090"/>
          </a:xfrm>
          <a:prstGeom prst="flowChartAlternateProcess">
            <a:avLst/>
          </a:prstGeom>
          <a:solidFill>
            <a:srgbClr val="dfe6f7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>
                <a:solidFill>
                  <a:schemeClr val="tx1"/>
                </a:solidFill>
              </a:rPr>
              <a:t>게시물 삭제</a:t>
            </a:r>
            <a:endParaRPr lang="ko-KR" altLang="en-US" sz="1700" b="1">
              <a:solidFill>
                <a:schemeClr val="tx1"/>
              </a:solidFill>
            </a:endParaRPr>
          </a:p>
        </p:txBody>
      </p:sp>
      <p:sp>
        <p:nvSpPr>
          <p:cNvPr id="77" name=""/>
          <p:cNvSpPr/>
          <p:nvPr/>
        </p:nvSpPr>
        <p:spPr>
          <a:xfrm>
            <a:off x="6034367" y="4148772"/>
            <a:ext cx="1440180" cy="720090"/>
          </a:xfrm>
          <a:prstGeom prst="flowChartAlternateProcess">
            <a:avLst/>
          </a:prstGeom>
          <a:solidFill>
            <a:srgbClr val="dfe6f7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>
                <a:solidFill>
                  <a:schemeClr val="tx1"/>
                </a:solidFill>
              </a:rPr>
              <a:t>게시물 추천</a:t>
            </a:r>
            <a:endParaRPr lang="ko-KR" altLang="en-US" sz="1700" b="1">
              <a:solidFill>
                <a:schemeClr val="tx1"/>
              </a:solidFill>
            </a:endParaRPr>
          </a:p>
        </p:txBody>
      </p:sp>
      <p:sp>
        <p:nvSpPr>
          <p:cNvPr id="78" name=""/>
          <p:cNvSpPr/>
          <p:nvPr/>
        </p:nvSpPr>
        <p:spPr>
          <a:xfrm>
            <a:off x="6736769" y="1957205"/>
            <a:ext cx="1440180" cy="720090"/>
          </a:xfrm>
          <a:prstGeom prst="flowChartAlternateProcess">
            <a:avLst/>
          </a:prstGeom>
          <a:solidFill>
            <a:srgbClr val="cdf2e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게임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79" name=""/>
          <p:cNvSpPr/>
          <p:nvPr/>
        </p:nvSpPr>
        <p:spPr>
          <a:xfrm>
            <a:off x="8851319" y="1950402"/>
            <a:ext cx="1440180" cy="720090"/>
          </a:xfrm>
          <a:prstGeom prst="flowChartAlternateProcess">
            <a:avLst/>
          </a:prstGeom>
          <a:solidFill>
            <a:srgbClr val="ffe7d8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로그인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80" name=""/>
          <p:cNvSpPr/>
          <p:nvPr/>
        </p:nvSpPr>
        <p:spPr>
          <a:xfrm>
            <a:off x="10369217" y="1956339"/>
            <a:ext cx="1440180" cy="720090"/>
          </a:xfrm>
          <a:prstGeom prst="flowChartAlternateProcess">
            <a:avLst/>
          </a:prstGeom>
          <a:solidFill>
            <a:srgbClr val="ffe7d8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회원가입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81" name=""/>
          <p:cNvSpPr/>
          <p:nvPr/>
        </p:nvSpPr>
        <p:spPr>
          <a:xfrm>
            <a:off x="8859073" y="2956560"/>
            <a:ext cx="1440180" cy="720090"/>
          </a:xfrm>
          <a:prstGeom prst="flowChartAlternateProcess">
            <a:avLst/>
          </a:prstGeom>
          <a:solidFill>
            <a:srgbClr val="ffe7d8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정보수정</a:t>
            </a:r>
            <a:endParaRPr lang="ko-KR" altLang="en-US" b="1">
              <a:solidFill>
                <a:schemeClr val="tx1"/>
              </a:solidFill>
            </a:endParaRPr>
          </a:p>
        </p:txBody>
      </p:sp>
      <p:cxnSp>
        <p:nvCxnSpPr>
          <p:cNvPr id="82" name=""/>
          <p:cNvCxnSpPr/>
          <p:nvPr/>
        </p:nvCxnSpPr>
        <p:spPr>
          <a:xfrm rot="5400000">
            <a:off x="1159177" y="1216144"/>
            <a:ext cx="866592" cy="62505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"/>
          <p:cNvCxnSpPr/>
          <p:nvPr/>
        </p:nvCxnSpPr>
        <p:spPr>
          <a:xfrm rot="10800000" flipV="1">
            <a:off x="1279947" y="1104899"/>
            <a:ext cx="1587077" cy="85706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"/>
          <p:cNvCxnSpPr/>
          <p:nvPr/>
        </p:nvCxnSpPr>
        <p:spPr>
          <a:xfrm rot="16200000" flipH="1">
            <a:off x="1142696" y="2819308"/>
            <a:ext cx="274503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"/>
          <p:cNvCxnSpPr/>
          <p:nvPr/>
        </p:nvCxnSpPr>
        <p:spPr>
          <a:xfrm rot="16200000" flipH="1">
            <a:off x="1128096" y="3828501"/>
            <a:ext cx="303703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"/>
          <p:cNvCxnSpPr/>
          <p:nvPr/>
        </p:nvCxnSpPr>
        <p:spPr>
          <a:xfrm rot="16200000" flipH="1">
            <a:off x="1147260" y="4833130"/>
            <a:ext cx="26537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"/>
          <p:cNvCxnSpPr/>
          <p:nvPr/>
        </p:nvCxnSpPr>
        <p:spPr>
          <a:xfrm>
            <a:off x="3314699" y="1133474"/>
            <a:ext cx="1034628" cy="83325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"/>
          <p:cNvCxnSpPr/>
          <p:nvPr/>
        </p:nvCxnSpPr>
        <p:spPr>
          <a:xfrm rot="10800000" flipV="1">
            <a:off x="3501603" y="2686820"/>
            <a:ext cx="847725" cy="2697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"/>
          <p:cNvCxnSpPr/>
          <p:nvPr/>
        </p:nvCxnSpPr>
        <p:spPr>
          <a:xfrm>
            <a:off x="4349328" y="2686820"/>
            <a:ext cx="866774" cy="2697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"/>
          <p:cNvCxnSpPr/>
          <p:nvPr/>
        </p:nvCxnSpPr>
        <p:spPr>
          <a:xfrm rot="10800000" flipV="1">
            <a:off x="3677882" y="3676650"/>
            <a:ext cx="1538220" cy="48164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"/>
          <p:cNvCxnSpPr/>
          <p:nvPr/>
        </p:nvCxnSpPr>
        <p:spPr>
          <a:xfrm rot="16200000" flipH="1">
            <a:off x="4983514" y="3909238"/>
            <a:ext cx="477414" cy="1223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"/>
          <p:cNvCxnSpPr/>
          <p:nvPr/>
        </p:nvCxnSpPr>
        <p:spPr>
          <a:xfrm>
            <a:off x="5216102" y="3676650"/>
            <a:ext cx="1538355" cy="47212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"/>
          <p:cNvCxnSpPr/>
          <p:nvPr/>
        </p:nvCxnSpPr>
        <p:spPr>
          <a:xfrm>
            <a:off x="3757615" y="1133475"/>
            <a:ext cx="3699244" cy="82373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"/>
          <p:cNvCxnSpPr/>
          <p:nvPr/>
        </p:nvCxnSpPr>
        <p:spPr>
          <a:xfrm rot="10800000" flipV="1">
            <a:off x="9571409" y="1171575"/>
            <a:ext cx="787032" cy="77882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"/>
          <p:cNvCxnSpPr/>
          <p:nvPr/>
        </p:nvCxnSpPr>
        <p:spPr>
          <a:xfrm rot="16200000" flipH="1">
            <a:off x="10345777" y="1212809"/>
            <a:ext cx="756189" cy="73087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"/>
          <p:cNvCxnSpPr/>
          <p:nvPr/>
        </p:nvCxnSpPr>
        <p:spPr>
          <a:xfrm rot="16200000" flipH="1">
            <a:off x="9432254" y="2809651"/>
            <a:ext cx="286068" cy="77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"/>
          <p:cNvSpPr/>
          <p:nvPr/>
        </p:nvSpPr>
        <p:spPr>
          <a:xfrm rot="5400000">
            <a:off x="0" y="0"/>
            <a:ext cx="1126066" cy="1126066"/>
          </a:xfrm>
          <a:prstGeom prst="rtTriangle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"/>
          <p:cNvSpPr/>
          <p:nvPr/>
        </p:nvSpPr>
        <p:spPr>
          <a:xfrm rot="16200000">
            <a:off x="11065934" y="5731934"/>
            <a:ext cx="1126066" cy="1126066"/>
          </a:xfrm>
          <a:prstGeom prst="rtTriangle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"/>
          <p:cNvSpPr/>
          <p:nvPr/>
        </p:nvSpPr>
        <p:spPr>
          <a:xfrm rot="5400000">
            <a:off x="0" y="0"/>
            <a:ext cx="1126066" cy="1126066"/>
          </a:xfrm>
          <a:prstGeom prst="rtTriangle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60169" y="704580"/>
            <a:ext cx="9471660" cy="556260"/>
          </a:xfrm>
          <a:prstGeom prst="rect">
            <a:avLst/>
          </a:prstGeom>
        </p:spPr>
      </p:pic>
      <p:sp>
        <p:nvSpPr>
          <p:cNvPr id="35" name=""/>
          <p:cNvSpPr txBox="1"/>
          <p:nvPr/>
        </p:nvSpPr>
        <p:spPr>
          <a:xfrm>
            <a:off x="5272260" y="295756"/>
            <a:ext cx="1648605" cy="36764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b="1"/>
              <a:t>네이게이션 바</a:t>
            </a:r>
            <a:endParaRPr lang="ko-KR" altLang="en-US" b="1"/>
          </a:p>
        </p:txBody>
      </p:sp>
      <p:sp>
        <p:nvSpPr>
          <p:cNvPr id="36" name=""/>
          <p:cNvSpPr/>
          <p:nvPr/>
        </p:nvSpPr>
        <p:spPr>
          <a:xfrm>
            <a:off x="559857" y="1961967"/>
            <a:ext cx="1440180" cy="720090"/>
          </a:xfrm>
          <a:prstGeom prst="flowChartAlternateProcess">
            <a:avLst/>
          </a:prstGeom>
          <a:solidFill>
            <a:srgbClr val="f4e5b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맛집검색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37" name=""/>
          <p:cNvSpPr/>
          <p:nvPr/>
        </p:nvSpPr>
        <p:spPr>
          <a:xfrm>
            <a:off x="559857" y="2956560"/>
            <a:ext cx="1440180" cy="720090"/>
          </a:xfrm>
          <a:prstGeom prst="flowChartAlternateProcess">
            <a:avLst/>
          </a:prstGeom>
          <a:solidFill>
            <a:srgbClr val="f4e5b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맛집리스트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38" name=""/>
          <p:cNvSpPr/>
          <p:nvPr/>
        </p:nvSpPr>
        <p:spPr>
          <a:xfrm>
            <a:off x="559857" y="3980353"/>
            <a:ext cx="1440180" cy="720090"/>
          </a:xfrm>
          <a:prstGeom prst="flowChartAlternateProcess">
            <a:avLst/>
          </a:prstGeom>
          <a:solidFill>
            <a:srgbClr val="f4e5b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맛집 상세정보 및 리뷰보기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39" name=""/>
          <p:cNvSpPr/>
          <p:nvPr/>
        </p:nvSpPr>
        <p:spPr>
          <a:xfrm>
            <a:off x="559857" y="4965817"/>
            <a:ext cx="1440180" cy="720090"/>
          </a:xfrm>
          <a:prstGeom prst="flowChartAlternateProcess">
            <a:avLst/>
          </a:prstGeom>
          <a:solidFill>
            <a:srgbClr val="f4e5b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>
                <a:solidFill>
                  <a:schemeClr val="tx1"/>
                </a:solidFill>
              </a:rPr>
              <a:t>리뷰작성</a:t>
            </a:r>
            <a:endParaRPr lang="ko-KR" altLang="en-US" sz="12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(</a:t>
            </a:r>
            <a:r>
              <a:rPr lang="ko-KR" altLang="en-US" sz="1200" b="1">
                <a:solidFill>
                  <a:schemeClr val="tx1"/>
                </a:solidFill>
              </a:rPr>
              <a:t>로그인시</a:t>
            </a:r>
            <a:r>
              <a:rPr lang="en-US" altLang="ko-KR" sz="1200" b="1">
                <a:solidFill>
                  <a:schemeClr val="tx1"/>
                </a:solidFill>
              </a:rPr>
              <a:t>)</a:t>
            </a:r>
            <a:endParaRPr lang="en-US" altLang="ko-KR" sz="1200" b="1">
              <a:solidFill>
                <a:schemeClr val="tx1"/>
              </a:solidFill>
            </a:endParaRPr>
          </a:p>
        </p:txBody>
      </p:sp>
      <p:sp>
        <p:nvSpPr>
          <p:cNvPr id="40" name=""/>
          <p:cNvSpPr/>
          <p:nvPr/>
        </p:nvSpPr>
        <p:spPr>
          <a:xfrm>
            <a:off x="3629238" y="1966730"/>
            <a:ext cx="1440180" cy="720090"/>
          </a:xfrm>
          <a:prstGeom prst="flowChartAlternateProcess">
            <a:avLst/>
          </a:prstGeom>
          <a:solidFill>
            <a:srgbClr val="dfe6f7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게시판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41" name=""/>
          <p:cNvSpPr/>
          <p:nvPr/>
        </p:nvSpPr>
        <p:spPr>
          <a:xfrm>
            <a:off x="2781513" y="2956560"/>
            <a:ext cx="1440180" cy="720090"/>
          </a:xfrm>
          <a:prstGeom prst="flowChartAlternateProcess">
            <a:avLst/>
          </a:prstGeom>
          <a:solidFill>
            <a:srgbClr val="dfe6f7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>
                <a:solidFill>
                  <a:schemeClr val="tx1"/>
                </a:solidFill>
              </a:rPr>
              <a:t>글쓰기</a:t>
            </a:r>
            <a:endParaRPr lang="ko-KR" altLang="en-US" sz="17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(</a:t>
            </a:r>
            <a:r>
              <a:rPr lang="ko-KR" altLang="en-US" sz="1200" b="1">
                <a:solidFill>
                  <a:schemeClr val="tx1"/>
                </a:solidFill>
              </a:rPr>
              <a:t>로그인시</a:t>
            </a:r>
            <a:r>
              <a:rPr lang="en-US" altLang="ko-KR" sz="1200" b="1">
                <a:solidFill>
                  <a:schemeClr val="tx1"/>
                </a:solidFill>
              </a:rPr>
              <a:t>)</a:t>
            </a:r>
            <a:endParaRPr lang="en-US" altLang="ko-KR" sz="1200" b="1">
              <a:solidFill>
                <a:schemeClr val="tx1"/>
              </a:solidFill>
            </a:endParaRPr>
          </a:p>
        </p:txBody>
      </p:sp>
      <p:sp>
        <p:nvSpPr>
          <p:cNvPr id="42" name=""/>
          <p:cNvSpPr/>
          <p:nvPr/>
        </p:nvSpPr>
        <p:spPr>
          <a:xfrm>
            <a:off x="4496012" y="2956560"/>
            <a:ext cx="1440180" cy="720090"/>
          </a:xfrm>
          <a:prstGeom prst="flowChartAlternateProcess">
            <a:avLst/>
          </a:prstGeom>
          <a:solidFill>
            <a:srgbClr val="dfe6f7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게시물</a:t>
            </a:r>
            <a:endParaRPr lang="ko-KR" altLang="en-US" sz="14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상세정보</a:t>
            </a:r>
            <a:endParaRPr lang="ko-KR" altLang="en-US" sz="14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(</a:t>
            </a:r>
            <a:r>
              <a:rPr lang="ko-KR" altLang="en-US" sz="1200" b="1">
                <a:solidFill>
                  <a:schemeClr val="tx1"/>
                </a:solidFill>
              </a:rPr>
              <a:t>로그인시</a:t>
            </a:r>
            <a:r>
              <a:rPr lang="en-US" altLang="ko-KR" sz="1200" b="1">
                <a:solidFill>
                  <a:schemeClr val="tx1"/>
                </a:solidFill>
              </a:rPr>
              <a:t>)</a:t>
            </a:r>
            <a:endParaRPr lang="en-US" altLang="ko-KR" sz="1200" b="1">
              <a:solidFill>
                <a:schemeClr val="tx1"/>
              </a:solidFill>
            </a:endParaRPr>
          </a:p>
        </p:txBody>
      </p:sp>
      <p:sp>
        <p:nvSpPr>
          <p:cNvPr id="43" name=""/>
          <p:cNvSpPr/>
          <p:nvPr/>
        </p:nvSpPr>
        <p:spPr>
          <a:xfrm>
            <a:off x="2957792" y="4158297"/>
            <a:ext cx="1440180" cy="720090"/>
          </a:xfrm>
          <a:prstGeom prst="flowChartAlternateProcess">
            <a:avLst/>
          </a:prstGeom>
          <a:solidFill>
            <a:srgbClr val="dfe6f7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>
                <a:solidFill>
                  <a:schemeClr val="tx1"/>
                </a:solidFill>
              </a:rPr>
              <a:t>게시물 수정</a:t>
            </a:r>
            <a:endParaRPr lang="ko-KR" altLang="en-US" sz="1700" b="1">
              <a:solidFill>
                <a:schemeClr val="tx1"/>
              </a:solidFill>
            </a:endParaRPr>
          </a:p>
        </p:txBody>
      </p:sp>
      <p:sp>
        <p:nvSpPr>
          <p:cNvPr id="44" name=""/>
          <p:cNvSpPr/>
          <p:nvPr/>
        </p:nvSpPr>
        <p:spPr>
          <a:xfrm>
            <a:off x="4508249" y="4154064"/>
            <a:ext cx="1440180" cy="720090"/>
          </a:xfrm>
          <a:prstGeom prst="flowChartAlternateProcess">
            <a:avLst/>
          </a:prstGeom>
          <a:solidFill>
            <a:srgbClr val="dfe6f7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>
                <a:solidFill>
                  <a:schemeClr val="tx1"/>
                </a:solidFill>
              </a:rPr>
              <a:t>게시물 삭제</a:t>
            </a:r>
            <a:endParaRPr lang="ko-KR" altLang="en-US" sz="1700" b="1">
              <a:solidFill>
                <a:schemeClr val="tx1"/>
              </a:solidFill>
            </a:endParaRPr>
          </a:p>
        </p:txBody>
      </p:sp>
      <p:sp>
        <p:nvSpPr>
          <p:cNvPr id="45" name=""/>
          <p:cNvSpPr/>
          <p:nvPr/>
        </p:nvSpPr>
        <p:spPr>
          <a:xfrm>
            <a:off x="6034367" y="4148772"/>
            <a:ext cx="1440180" cy="720090"/>
          </a:xfrm>
          <a:prstGeom prst="flowChartAlternateProcess">
            <a:avLst/>
          </a:prstGeom>
          <a:solidFill>
            <a:srgbClr val="dfe6f7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>
                <a:solidFill>
                  <a:schemeClr val="tx1"/>
                </a:solidFill>
              </a:rPr>
              <a:t>게시물 추천</a:t>
            </a:r>
            <a:endParaRPr lang="ko-KR" altLang="en-US" sz="1700" b="1">
              <a:solidFill>
                <a:schemeClr val="tx1"/>
              </a:solidFill>
            </a:endParaRPr>
          </a:p>
        </p:txBody>
      </p:sp>
      <p:sp>
        <p:nvSpPr>
          <p:cNvPr id="46" name=""/>
          <p:cNvSpPr/>
          <p:nvPr/>
        </p:nvSpPr>
        <p:spPr>
          <a:xfrm>
            <a:off x="6736769" y="1957205"/>
            <a:ext cx="1440180" cy="720090"/>
          </a:xfrm>
          <a:prstGeom prst="flowChartAlternateProcess">
            <a:avLst/>
          </a:prstGeom>
          <a:solidFill>
            <a:srgbClr val="cdf2e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게임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47" name=""/>
          <p:cNvSpPr/>
          <p:nvPr/>
        </p:nvSpPr>
        <p:spPr>
          <a:xfrm>
            <a:off x="8851319" y="1950402"/>
            <a:ext cx="1440180" cy="720090"/>
          </a:xfrm>
          <a:prstGeom prst="flowChartAlternateProcess">
            <a:avLst/>
          </a:prstGeom>
          <a:solidFill>
            <a:srgbClr val="ffe7d8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로그인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48" name=""/>
          <p:cNvSpPr/>
          <p:nvPr/>
        </p:nvSpPr>
        <p:spPr>
          <a:xfrm>
            <a:off x="10369217" y="1956339"/>
            <a:ext cx="1440180" cy="720090"/>
          </a:xfrm>
          <a:prstGeom prst="flowChartAlternateProcess">
            <a:avLst/>
          </a:prstGeom>
          <a:solidFill>
            <a:srgbClr val="ffe7d8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회원가입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49" name=""/>
          <p:cNvSpPr/>
          <p:nvPr/>
        </p:nvSpPr>
        <p:spPr>
          <a:xfrm>
            <a:off x="8859073" y="2956560"/>
            <a:ext cx="1440180" cy="720090"/>
          </a:xfrm>
          <a:prstGeom prst="flowChartAlternateProcess">
            <a:avLst/>
          </a:prstGeom>
          <a:solidFill>
            <a:srgbClr val="ffe7d8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정보수정</a:t>
            </a:r>
            <a:endParaRPr lang="ko-KR" altLang="en-US" b="1">
              <a:solidFill>
                <a:schemeClr val="tx1"/>
              </a:solidFill>
            </a:endParaRPr>
          </a:p>
        </p:txBody>
      </p:sp>
      <p:cxnSp>
        <p:nvCxnSpPr>
          <p:cNvPr id="50" name=""/>
          <p:cNvCxnSpPr>
            <a:endCxn id="36" idx="0"/>
          </p:cNvCxnSpPr>
          <p:nvPr/>
        </p:nvCxnSpPr>
        <p:spPr>
          <a:xfrm rot="5400000">
            <a:off x="1159177" y="1216144"/>
            <a:ext cx="866592" cy="62505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"/>
          <p:cNvCxnSpPr>
            <a:endCxn id="36" idx="0"/>
          </p:cNvCxnSpPr>
          <p:nvPr/>
        </p:nvCxnSpPr>
        <p:spPr>
          <a:xfrm rot="10800000" flipV="1">
            <a:off x="1279947" y="1104899"/>
            <a:ext cx="1587077" cy="85706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"/>
          <p:cNvCxnSpPr>
            <a:stCxn id="36" idx="2"/>
            <a:endCxn id="37" idx="0"/>
          </p:cNvCxnSpPr>
          <p:nvPr/>
        </p:nvCxnSpPr>
        <p:spPr>
          <a:xfrm rot="16200000" flipH="1">
            <a:off x="1142696" y="2819308"/>
            <a:ext cx="274503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"/>
          <p:cNvCxnSpPr>
            <a:stCxn id="37" idx="2"/>
            <a:endCxn id="38" idx="0"/>
          </p:cNvCxnSpPr>
          <p:nvPr/>
        </p:nvCxnSpPr>
        <p:spPr>
          <a:xfrm rot="16200000" flipH="1">
            <a:off x="1128096" y="3828501"/>
            <a:ext cx="303703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"/>
          <p:cNvCxnSpPr>
            <a:stCxn id="38" idx="2"/>
            <a:endCxn id="39" idx="0"/>
          </p:cNvCxnSpPr>
          <p:nvPr/>
        </p:nvCxnSpPr>
        <p:spPr>
          <a:xfrm rot="16200000" flipH="1">
            <a:off x="1147260" y="4833130"/>
            <a:ext cx="26537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"/>
          <p:cNvCxnSpPr>
            <a:endCxn id="40" idx="0"/>
          </p:cNvCxnSpPr>
          <p:nvPr/>
        </p:nvCxnSpPr>
        <p:spPr>
          <a:xfrm>
            <a:off x="3314699" y="1133474"/>
            <a:ext cx="1034628" cy="83325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"/>
          <p:cNvCxnSpPr>
            <a:stCxn id="40" idx="2"/>
            <a:endCxn id="41" idx="0"/>
          </p:cNvCxnSpPr>
          <p:nvPr/>
        </p:nvCxnSpPr>
        <p:spPr>
          <a:xfrm rot="10800000" flipV="1">
            <a:off x="3501603" y="2686820"/>
            <a:ext cx="847725" cy="2697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"/>
          <p:cNvCxnSpPr>
            <a:stCxn id="40" idx="2"/>
            <a:endCxn id="42" idx="0"/>
          </p:cNvCxnSpPr>
          <p:nvPr/>
        </p:nvCxnSpPr>
        <p:spPr>
          <a:xfrm>
            <a:off x="4349328" y="2686820"/>
            <a:ext cx="866774" cy="2697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"/>
          <p:cNvCxnSpPr>
            <a:stCxn id="42" idx="2"/>
            <a:endCxn id="43" idx="0"/>
          </p:cNvCxnSpPr>
          <p:nvPr/>
        </p:nvCxnSpPr>
        <p:spPr>
          <a:xfrm rot="10800000" flipV="1">
            <a:off x="3677882" y="3676650"/>
            <a:ext cx="1538220" cy="48164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"/>
          <p:cNvCxnSpPr>
            <a:stCxn id="42" idx="2"/>
            <a:endCxn id="44" idx="0"/>
          </p:cNvCxnSpPr>
          <p:nvPr/>
        </p:nvCxnSpPr>
        <p:spPr>
          <a:xfrm rot="16200000" flipH="1">
            <a:off x="4983514" y="3909238"/>
            <a:ext cx="477414" cy="1223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"/>
          <p:cNvCxnSpPr>
            <a:stCxn id="42" idx="2"/>
            <a:endCxn id="45" idx="0"/>
          </p:cNvCxnSpPr>
          <p:nvPr/>
        </p:nvCxnSpPr>
        <p:spPr>
          <a:xfrm>
            <a:off x="5216102" y="3676650"/>
            <a:ext cx="1538355" cy="47212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"/>
          <p:cNvCxnSpPr>
            <a:endCxn id="46" idx="0"/>
          </p:cNvCxnSpPr>
          <p:nvPr/>
        </p:nvCxnSpPr>
        <p:spPr>
          <a:xfrm>
            <a:off x="3757615" y="1133475"/>
            <a:ext cx="3699244" cy="82373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"/>
          <p:cNvCxnSpPr>
            <a:endCxn id="47" idx="0"/>
          </p:cNvCxnSpPr>
          <p:nvPr/>
        </p:nvCxnSpPr>
        <p:spPr>
          <a:xfrm rot="10800000" flipV="1">
            <a:off x="9571409" y="1171575"/>
            <a:ext cx="787032" cy="77882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"/>
          <p:cNvCxnSpPr>
            <a:endCxn id="48" idx="0"/>
          </p:cNvCxnSpPr>
          <p:nvPr/>
        </p:nvCxnSpPr>
        <p:spPr>
          <a:xfrm rot="16200000" flipH="1">
            <a:off x="10345777" y="1212809"/>
            <a:ext cx="756189" cy="73087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"/>
          <p:cNvCxnSpPr>
            <a:stCxn id="47" idx="2"/>
            <a:endCxn id="49" idx="0"/>
          </p:cNvCxnSpPr>
          <p:nvPr/>
        </p:nvCxnSpPr>
        <p:spPr>
          <a:xfrm rot="16200000" flipH="1">
            <a:off x="9432254" y="2809651"/>
            <a:ext cx="286068" cy="77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"/>
          <p:cNvPicPr>
            <a:picLocks noChangeAspect="1"/>
          </p:cNvPicPr>
          <p:nvPr/>
        </p:nvPicPr>
        <p:blipFill rotWithShape="1">
          <a:blip r:embed="rId3"/>
          <a:srcRect r="2170" b="5190"/>
          <a:stretch>
            <a:fillRect/>
          </a:stretch>
        </p:blipFill>
        <p:spPr>
          <a:xfrm>
            <a:off x="8997314" y="3869055"/>
            <a:ext cx="2579369" cy="2434589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66" name=""/>
          <p:cNvSpPr txBox="1"/>
          <p:nvPr/>
        </p:nvSpPr>
        <p:spPr>
          <a:xfrm>
            <a:off x="9991726" y="6410325"/>
            <a:ext cx="643890" cy="3600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채팅</a:t>
            </a:r>
            <a:endParaRPr lang="ko-KR" altLang="en-US"/>
          </a:p>
        </p:txBody>
      </p:sp>
      <p:sp>
        <p:nvSpPr>
          <p:cNvPr id="68" name=""/>
          <p:cNvSpPr/>
          <p:nvPr/>
        </p:nvSpPr>
        <p:spPr>
          <a:xfrm>
            <a:off x="9771060" y="6426201"/>
            <a:ext cx="266700" cy="273049"/>
          </a:xfrm>
          <a:prstGeom prst="ellipse">
            <a:avLst/>
          </a:prstGeom>
          <a:solidFill>
            <a:srgbClr val="9d5cbb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69" name=""/>
          <p:cNvSpPr/>
          <p:nvPr/>
        </p:nvSpPr>
        <p:spPr>
          <a:xfrm>
            <a:off x="427034" y="1844676"/>
            <a:ext cx="369038" cy="377824"/>
          </a:xfrm>
          <a:prstGeom prst="ellipse">
            <a:avLst/>
          </a:prstGeom>
          <a:solidFill>
            <a:srgbClr val="9d5cbb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" name=""/>
          <p:cNvSpPr/>
          <p:nvPr/>
        </p:nvSpPr>
        <p:spPr>
          <a:xfrm>
            <a:off x="398459" y="2825751"/>
            <a:ext cx="369038" cy="377824"/>
          </a:xfrm>
          <a:prstGeom prst="ellipse">
            <a:avLst/>
          </a:prstGeom>
          <a:solidFill>
            <a:srgbClr val="9d5cbb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"/>
          <p:cNvSpPr/>
          <p:nvPr/>
        </p:nvSpPr>
        <p:spPr>
          <a:xfrm>
            <a:off x="398460" y="3825876"/>
            <a:ext cx="369038" cy="377824"/>
          </a:xfrm>
          <a:prstGeom prst="ellipse">
            <a:avLst/>
          </a:prstGeom>
          <a:solidFill>
            <a:srgbClr val="9d5cbb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"/>
          <p:cNvSpPr/>
          <p:nvPr/>
        </p:nvSpPr>
        <p:spPr>
          <a:xfrm>
            <a:off x="6599235" y="1844675"/>
            <a:ext cx="369038" cy="377824"/>
          </a:xfrm>
          <a:prstGeom prst="ellipse">
            <a:avLst/>
          </a:prstGeom>
          <a:solidFill>
            <a:srgbClr val="9d5cbb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3" grpId="1" animBg="1"/>
      <p:bldP spid="74" grpId="2" animBg="1"/>
      <p:bldP spid="75" grpId="3" animBg="1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15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0" spc="-300">
                <a:solidFill>
                  <a:srgbClr val="00002f"/>
                </a:solidFill>
                <a:latin typeface="맑은 고딕"/>
                <a:ea typeface="맑은 고딕"/>
              </a:rPr>
              <a:t>04</a:t>
            </a:r>
            <a:endParaRPr lang="en-US" altLang="ko-KR" sz="4400" b="0" spc="-30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b="1">
                <a:solidFill>
                  <a:schemeClr val="dk1"/>
                </a:solidFill>
                <a:latin typeface="맑은 고딕"/>
                <a:ea typeface="맑은 고딕"/>
              </a:rPr>
              <a:t>개선사항</a:t>
            </a:r>
            <a:endParaRPr lang="ko-KR" altLang="en-US" sz="28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80185" y="561218"/>
            <a:ext cx="1230630" cy="4179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200" b="0" spc="-150">
                <a:solidFill>
                  <a:srgbClr val="00002f"/>
                </a:solidFill>
                <a:latin typeface="맑은 고딕"/>
                <a:ea typeface="맑은 고딕"/>
              </a:rPr>
              <a:t>개선사항</a:t>
            </a:r>
            <a:endParaRPr lang="ko-KR" altLang="en-US" sz="2200" b="0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9585" y="498947"/>
            <a:ext cx="53530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0" spc="-150">
                <a:solidFill>
                  <a:srgbClr val="00002f"/>
                </a:solidFill>
                <a:latin typeface="맑은 고딕"/>
                <a:ea typeface="맑은 고딕"/>
              </a:rPr>
              <a:t>04.</a:t>
            </a:r>
            <a:endParaRPr lang="en-US" altLang="ko-KR" sz="2400" b="0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0434510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086207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1289643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1716363" y="139399"/>
            <a:ext cx="360000" cy="0"/>
          </a:xfrm>
          <a:prstGeom prst="line">
            <a:avLst/>
          </a:prstGeom>
          <a:ln w="44450" cap="rnd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"/>
          <p:cNvSpPr txBox="1"/>
          <p:nvPr/>
        </p:nvSpPr>
        <p:spPr>
          <a:xfrm>
            <a:off x="1254440" y="1459812"/>
            <a:ext cx="5256850" cy="3938958"/>
          </a:xfrm>
          <a:prstGeom prst="rect">
            <a:avLst/>
          </a:prstGeom>
        </p:spPr>
        <p:txBody>
          <a:bodyPr wrap="non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ko-KR" sz="2800" b="1"/>
              <a:t>1.</a:t>
            </a:r>
            <a:r>
              <a:rPr lang="ko-KR" altLang="en-US" sz="2800" b="1"/>
              <a:t> 좀 더 간편하고 보기좋은 </a:t>
            </a:r>
            <a:r>
              <a:rPr lang="en-US" altLang="ko-KR" sz="2800" b="1"/>
              <a:t>UI</a:t>
            </a:r>
            <a:endParaRPr lang="en-US" altLang="ko-KR" sz="2800" b="1"/>
          </a:p>
          <a:p>
            <a:pPr>
              <a:lnSpc>
                <a:spcPct val="150000"/>
              </a:lnSpc>
              <a:defRPr/>
            </a:pPr>
            <a:r>
              <a:rPr lang="en-US" altLang="ko-KR" sz="2800" b="1"/>
              <a:t>2.</a:t>
            </a:r>
            <a:r>
              <a:rPr lang="ko-KR" altLang="en-US" sz="2800" b="1"/>
              <a:t> 좀 더 다양한 기능</a:t>
            </a:r>
            <a:endParaRPr lang="ko-KR" altLang="en-US" sz="2800" b="1"/>
          </a:p>
          <a:p>
            <a:pPr>
              <a:lnSpc>
                <a:spcPct val="150000"/>
              </a:lnSpc>
              <a:defRPr/>
            </a:pPr>
            <a:r>
              <a:rPr lang="en-US" altLang="ko-KR" sz="2800" b="1"/>
              <a:t>3.</a:t>
            </a:r>
            <a:r>
              <a:rPr lang="ko-KR" altLang="en-US" sz="2800" b="1"/>
              <a:t> 좀 더 섬세한 예외처리</a:t>
            </a:r>
            <a:endParaRPr lang="ko-KR" altLang="en-US" sz="2800" b="1"/>
          </a:p>
          <a:p>
            <a:pPr>
              <a:lnSpc>
                <a:spcPct val="150000"/>
              </a:lnSpc>
              <a:defRPr/>
            </a:pPr>
            <a:r>
              <a:rPr lang="en-US" altLang="ko-KR" sz="2800" b="1"/>
              <a:t>4. </a:t>
            </a:r>
            <a:r>
              <a:rPr lang="ko-KR" altLang="en-US" sz="2800" b="1"/>
              <a:t>관리자 모드 추가</a:t>
            </a:r>
            <a:endParaRPr lang="ko-KR" altLang="en-US" sz="2800" b="1"/>
          </a:p>
          <a:p>
            <a:pPr>
              <a:lnSpc>
                <a:spcPct val="150000"/>
              </a:lnSpc>
              <a:defRPr/>
            </a:pPr>
            <a:r>
              <a:rPr lang="en-US" altLang="ko-KR" sz="2800" b="1"/>
              <a:t>5.</a:t>
            </a:r>
            <a:r>
              <a:rPr lang="ko-KR" altLang="en-US" sz="2800" b="1"/>
              <a:t> 게임의 결과값을 활용한 활동</a:t>
            </a:r>
            <a:endParaRPr lang="ko-KR" altLang="en-US" sz="2800" b="1"/>
          </a:p>
          <a:p>
            <a:pPr>
              <a:lnSpc>
                <a:spcPct val="150000"/>
              </a:lnSpc>
              <a:defRPr/>
            </a:pPr>
            <a:r>
              <a:rPr lang="en-US" altLang="ko-KR" sz="2800" b="1"/>
              <a:t>6.</a:t>
            </a:r>
            <a:r>
              <a:rPr lang="ko-KR" altLang="en-US" sz="2800" b="1"/>
              <a:t> 모든 </a:t>
            </a:r>
            <a:r>
              <a:rPr lang="en-US" altLang="ko-KR" sz="2800" b="1"/>
              <a:t>page</a:t>
            </a:r>
            <a:r>
              <a:rPr lang="ko-KR" altLang="en-US" sz="2800" b="1"/>
              <a:t>에서 채팅 연동</a:t>
            </a:r>
            <a:endParaRPr lang="ko-KR" altLang="en-US" sz="28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7910" y="2294459"/>
            <a:ext cx="7707630" cy="20660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300" b="0" spc="-300">
                <a:solidFill>
                  <a:srgbClr val="00002f"/>
                </a:solidFill>
                <a:latin typeface="맑은 고딕"/>
                <a:ea typeface="맑은 고딕"/>
              </a:rPr>
              <a:t>감사합니다</a:t>
            </a:r>
            <a:r>
              <a:rPr lang="en-US" altLang="ko-KR" sz="6300" b="0" spc="-300">
                <a:solidFill>
                  <a:srgbClr val="00002f"/>
                </a:solidFill>
                <a:latin typeface="맑은 고딕"/>
                <a:ea typeface="맑은 고딕"/>
              </a:rPr>
              <a:t>!</a:t>
            </a:r>
            <a:endParaRPr lang="en-US" altLang="ko-KR" sz="6300" b="0" spc="-30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algn="ctr">
              <a:defRPr/>
            </a:pPr>
            <a:endParaRPr lang="ko-KR" altLang="en-US" sz="4000" b="0" spc="-30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en-US" altLang="ko-KR" sz="2700" b="0" spc="-300">
                <a:solidFill>
                  <a:srgbClr val="00002f"/>
                </a:solidFill>
                <a:latin typeface="맑은 고딕"/>
                <a:ea typeface="맑은 고딕"/>
              </a:rPr>
              <a:t>github</a:t>
            </a:r>
            <a:r>
              <a:rPr lang="ko-KR" altLang="en-US" sz="2700" b="0" spc="-300">
                <a:solidFill>
                  <a:srgbClr val="00002f"/>
                </a:solidFill>
                <a:latin typeface="맑은 고딕"/>
                <a:ea typeface="맑은 고딕"/>
              </a:rPr>
              <a:t>주소 </a:t>
            </a:r>
            <a:r>
              <a:rPr lang="en-US" altLang="ko-KR" sz="2700" b="0" spc="-300">
                <a:solidFill>
                  <a:srgbClr val="00002f"/>
                </a:solidFill>
                <a:latin typeface="맑은 고딕"/>
                <a:ea typeface="맑은 고딕"/>
              </a:rPr>
              <a:t>:</a:t>
            </a:r>
            <a:r>
              <a:rPr lang="ko-KR" altLang="en-US" sz="2700" b="0" spc="-30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  <a:r>
              <a:rPr lang="ko-KR" altLang="en-US" sz="2700" b="0" spc="-300">
                <a:solidFill>
                  <a:srgbClr val="00002f"/>
                </a:solidFill>
                <a:latin typeface="맑은 고딕"/>
                <a:ea typeface="맑은 고딕"/>
                <a:hlinkClick r:id="rId2"/>
              </a:rPr>
              <a:t>https://github.com/labory4302/K-Dragon_Project</a:t>
            </a:r>
            <a:endParaRPr lang="ko-KR" altLang="en-US" sz="2700" b="0" spc="-30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87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0" spc="-300">
                <a:solidFill>
                  <a:srgbClr val="00002f"/>
                </a:solidFill>
                <a:latin typeface="맑은 고딕"/>
                <a:ea typeface="맑은 고딕"/>
              </a:rPr>
              <a:t>01</a:t>
            </a:r>
            <a:endParaRPr lang="ko-KR" altLang="en-US" sz="4400" b="0" spc="-30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eb0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b="1">
                <a:solidFill>
                  <a:schemeClr val="dk1"/>
                </a:solidFill>
                <a:latin typeface="맑은 고딕"/>
                <a:ea typeface="맑은 고딕"/>
              </a:rPr>
              <a:t>개요</a:t>
            </a:r>
            <a:endParaRPr lang="ko-KR" altLang="en-US" sz="28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42110" y="514362"/>
            <a:ext cx="840105" cy="4941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700" b="0" spc="-150">
                <a:solidFill>
                  <a:srgbClr val="00002f"/>
                </a:solidFill>
                <a:latin typeface="맑은 고딕"/>
                <a:ea typeface="맑은 고딕"/>
              </a:rPr>
              <a:t>개요</a:t>
            </a:r>
            <a:endParaRPr lang="ko-KR" altLang="en-US" sz="2700" b="0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607" y="498947"/>
            <a:ext cx="534121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0" spc="-150">
                <a:solidFill>
                  <a:srgbClr val="00002f"/>
                </a:solidFill>
                <a:latin typeface="맑은 고딕"/>
                <a:ea typeface="맑은 고딕"/>
              </a:rPr>
              <a:t>01.</a:t>
            </a:r>
            <a:endParaRPr lang="ko-KR" altLang="en-US" sz="2400" b="0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20655" y="144941"/>
            <a:ext cx="360000" cy="0"/>
          </a:xfrm>
          <a:prstGeom prst="line">
            <a:avLst/>
          </a:prstGeom>
          <a:ln w="44450" cap="rnd">
            <a:solidFill>
              <a:srgbClr val="ff843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4822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7578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03355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05499" y="1356168"/>
            <a:ext cx="9781000" cy="1558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400" b="1" spc="-150">
                <a:solidFill>
                  <a:srgbClr val="00002f"/>
                </a:solidFill>
                <a:latin typeface="맑은 고딕"/>
                <a:ea typeface="맑은 고딕"/>
              </a:rPr>
              <a:t> 매일 찾아오는 점심시간</a:t>
            </a:r>
            <a:r>
              <a:rPr lang="en-US" altLang="ko-KR" sz="2400" b="1" spc="-150">
                <a:solidFill>
                  <a:srgbClr val="00002f"/>
                </a:solidFill>
                <a:latin typeface="맑은 고딕"/>
                <a:ea typeface="맑은 고딕"/>
              </a:rPr>
              <a:t>.</a:t>
            </a:r>
            <a:r>
              <a:rPr lang="ko-KR" altLang="en-US" sz="2400" b="1" spc="-150">
                <a:solidFill>
                  <a:srgbClr val="00002f"/>
                </a:solidFill>
                <a:latin typeface="맑은 고딕"/>
                <a:ea typeface="맑은 고딕"/>
              </a:rPr>
              <a:t> 항상 고민되는 메뉴정하기</a:t>
            </a:r>
            <a:r>
              <a:rPr lang="en-US" altLang="ko-KR" sz="2400" b="1" spc="-150">
                <a:solidFill>
                  <a:srgbClr val="00002f"/>
                </a:solidFill>
                <a:latin typeface="맑은 고딕"/>
                <a:ea typeface="맑은 고딕"/>
              </a:rPr>
              <a:t>.</a:t>
            </a:r>
            <a:endParaRPr lang="en-US" altLang="ko-KR" sz="2400" b="1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2400" b="1" spc="-150">
                <a:solidFill>
                  <a:srgbClr val="00002f"/>
                </a:solidFill>
                <a:latin typeface="맑은 고딕"/>
                <a:ea typeface="맑은 고딕"/>
              </a:rPr>
              <a:t>저희가 해결해드리겠습니다</a:t>
            </a:r>
            <a:r>
              <a:rPr lang="en-US" altLang="ko-KR" sz="2400" b="1" spc="-150">
                <a:solidFill>
                  <a:srgbClr val="00002f"/>
                </a:solidFill>
                <a:latin typeface="맑은 고딕"/>
                <a:ea typeface="맑은 고딕"/>
              </a:rPr>
              <a:t>!</a:t>
            </a:r>
            <a:endParaRPr lang="en-US" altLang="ko-KR" sz="2400" b="1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683891" y="3265439"/>
            <a:ext cx="10942324" cy="2011334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en-US" altLang="ko-KR" sz="2800" b="1" spc="-150">
                <a:solidFill>
                  <a:srgbClr val="ff843a"/>
                </a:solidFill>
                <a:latin typeface="맑은 고딕"/>
                <a:ea typeface="맑은 고딕"/>
              </a:rPr>
              <a:t>“</a:t>
            </a:r>
            <a:r>
              <a:rPr lang="ko-KR" altLang="en-US" sz="2800" b="1" spc="-150">
                <a:solidFill>
                  <a:srgbClr val="ff843a"/>
                </a:solidFill>
                <a:latin typeface="맑은 고딕"/>
                <a:ea typeface="맑은 고딕"/>
              </a:rPr>
              <a:t>맛집맞지</a:t>
            </a:r>
            <a:r>
              <a:rPr lang="en-US" altLang="ko-KR" sz="2800" b="1" spc="-150">
                <a:solidFill>
                  <a:srgbClr val="ff843a"/>
                </a:solidFill>
                <a:latin typeface="맑은 고딕"/>
                <a:ea typeface="맑은 고딕"/>
              </a:rPr>
              <a:t>?”</a:t>
            </a:r>
            <a:r>
              <a:rPr lang="ko-KR" altLang="en-US" sz="2800" b="1" spc="-150">
                <a:solidFill>
                  <a:srgbClr val="ff843a"/>
                </a:solidFill>
                <a:latin typeface="맑은 고딕"/>
                <a:ea typeface="맑은 고딕"/>
              </a:rPr>
              <a:t>는</a:t>
            </a:r>
            <a:endParaRPr lang="ko-KR" altLang="en-US" sz="2800" b="1" spc="-150">
              <a:solidFill>
                <a:srgbClr val="ff843a"/>
              </a:solidFill>
              <a:latin typeface="맑은 고딕"/>
              <a:ea typeface="맑은 고딕"/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2100" b="0" spc="-15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  <a:r>
              <a:rPr lang="en-US" altLang="ko-KR" sz="2100" b="0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2100" b="0" spc="-150">
                <a:solidFill>
                  <a:srgbClr val="00002f"/>
                </a:solidFill>
                <a:latin typeface="맑은 고딕"/>
                <a:ea typeface="맑은 고딕"/>
              </a:rPr>
              <a:t> 모블교육생들의 점심시간 고민거리를 해결해드리기 위한 시도에서 시작되었습니다</a:t>
            </a:r>
            <a:r>
              <a:rPr lang="en-US" altLang="ko-KR" sz="2100" b="0" spc="-150">
                <a:solidFill>
                  <a:srgbClr val="00002f"/>
                </a:solidFill>
                <a:latin typeface="맑은 고딕"/>
                <a:ea typeface="맑은 고딕"/>
              </a:rPr>
              <a:t>.</a:t>
            </a:r>
            <a:endParaRPr lang="en-US" altLang="ko-KR" sz="2100" b="0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2100" b="0" spc="-15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  <a:r>
              <a:rPr lang="en-US" altLang="ko-KR" sz="2100" b="0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2100" b="0" spc="-150">
                <a:solidFill>
                  <a:srgbClr val="00002f"/>
                </a:solidFill>
                <a:latin typeface="맑은 고딕"/>
                <a:ea typeface="맑은 고딕"/>
              </a:rPr>
              <a:t> 모블학원 근처의 맛집들을 보기 쉽도록 제작했으며 맛집의 정보를 공유할 수 있는 사이트입니다</a:t>
            </a:r>
            <a:r>
              <a:rPr lang="en-US" altLang="ko-KR" sz="2100" b="0" spc="-150">
                <a:solidFill>
                  <a:srgbClr val="00002f"/>
                </a:solidFill>
                <a:latin typeface="맑은 고딕"/>
                <a:ea typeface="맑은 고딕"/>
              </a:rPr>
              <a:t>.</a:t>
            </a:r>
            <a:endParaRPr lang="en-US" altLang="ko-KR" sz="2100" b="0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6100234" cy="3429000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0"/>
            <a:ext cx="6097547" cy="342900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3429000"/>
            <a:ext cx="6096000" cy="3428999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3429000"/>
            <a:ext cx="6125720" cy="342899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4" name=""/>
          <p:cNvSpPr/>
          <p:nvPr/>
        </p:nvSpPr>
        <p:spPr>
          <a:xfrm>
            <a:off x="2920999" y="1730375"/>
            <a:ext cx="6350001" cy="3397249"/>
          </a:xfrm>
          <a:prstGeom prst="ellipse">
            <a:avLst/>
          </a:prstGeom>
          <a:solidFill>
            <a:srgbClr val="ffe7d8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lnSpc>
                <a:spcPct val="150000"/>
              </a:lnSpc>
              <a:defRPr/>
            </a:pPr>
            <a:r>
              <a:rPr lang="ko-KR" altLang="en-US" sz="2800" b="1" spc="-150">
                <a:solidFill>
                  <a:srgbClr val="ff843a"/>
                </a:solidFill>
                <a:latin typeface="맑은 고딕"/>
                <a:ea typeface="맑은 고딕"/>
              </a:rPr>
              <a:t>우리들만의</a:t>
            </a:r>
            <a:endParaRPr lang="ko-KR" altLang="en-US" sz="2800" b="1" spc="-150">
              <a:solidFill>
                <a:srgbClr val="ff843a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800" b="1" spc="-150">
                <a:solidFill>
                  <a:srgbClr val="ff843a"/>
                </a:solidFill>
                <a:latin typeface="맑은 고딕"/>
                <a:ea typeface="맑은 고딕"/>
              </a:rPr>
              <a:t>맛집리뷰 사이트를 만들자</a:t>
            </a:r>
            <a:r>
              <a:rPr lang="en-US" altLang="ko-KR" sz="2800" b="1" spc="-150">
                <a:solidFill>
                  <a:srgbClr val="ff843a"/>
                </a:solidFill>
                <a:latin typeface="맑은 고딕"/>
                <a:ea typeface="맑은 고딕"/>
              </a:rPr>
              <a:t>!</a:t>
            </a:r>
            <a:endParaRPr lang="en-US" altLang="ko-KR" sz="2800" b="1" spc="-150">
              <a:solidFill>
                <a:srgbClr val="ff843a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84910" y="437393"/>
            <a:ext cx="1859280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b="0" spc="-150">
                <a:solidFill>
                  <a:srgbClr val="00002f"/>
                </a:solidFill>
                <a:latin typeface="맑은 고딕"/>
                <a:ea typeface="맑은 고딕"/>
              </a:rPr>
              <a:t>주요 기능</a:t>
            </a:r>
            <a:endParaRPr lang="ko-KR" altLang="en-US" sz="3200" b="0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0" spc="-150">
                <a:solidFill>
                  <a:srgbClr val="00002f"/>
                </a:solidFill>
                <a:latin typeface="맑은 고딕"/>
                <a:ea typeface="맑은 고딕"/>
              </a:rPr>
              <a:t>02.</a:t>
            </a:r>
            <a:endParaRPr lang="ko-KR" altLang="en-US" sz="2400" b="0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532" y="1301009"/>
            <a:ext cx="2222570" cy="487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600" b="1" spc="-150">
                <a:solidFill>
                  <a:srgbClr val="ff843a"/>
                </a:solidFill>
                <a:latin typeface="맑은 고딕"/>
                <a:ea typeface="맑은 고딕"/>
              </a:rPr>
              <a:t>팀원들의 역할</a:t>
            </a:r>
            <a:endParaRPr lang="ko-KR" altLang="en-US" sz="2600" b="1" spc="-150">
              <a:solidFill>
                <a:srgbClr val="ff843a"/>
              </a:solidFill>
              <a:latin typeface="맑은 고딕"/>
              <a:ea typeface="맑은 고딕"/>
            </a:endParaRPr>
          </a:p>
        </p:txBody>
      </p:sp>
      <p:sp>
        <p:nvSpPr>
          <p:cNvPr id="27" name=""/>
          <p:cNvSpPr/>
          <p:nvPr/>
        </p:nvSpPr>
        <p:spPr>
          <a:xfrm>
            <a:off x="751167" y="2264038"/>
            <a:ext cx="2802756" cy="1641962"/>
          </a:xfrm>
          <a:prstGeom prst="flowChartAlternateProcess">
            <a:avLst/>
          </a:prstGeom>
          <a:solidFill>
            <a:schemeClr val="lt1"/>
          </a:solidFill>
          <a:ln w="28575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게시판기능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회원가입 및 로그인 </a:t>
            </a:r>
            <a:r>
              <a:rPr lang="en-US" altLang="ko-KR">
                <a:solidFill>
                  <a:schemeClr val="tx1"/>
                </a:solidFill>
              </a:rPr>
              <a:t>UI</a:t>
            </a:r>
            <a:endParaRPr lang="en-US" altLang="ko-KR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프로그램 통합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DB</a:t>
            </a:r>
            <a:r>
              <a:rPr lang="ko-KR" altLang="en-US">
                <a:solidFill>
                  <a:schemeClr val="tx1"/>
                </a:solidFill>
              </a:rPr>
              <a:t>구축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"/>
          <p:cNvSpPr/>
          <p:nvPr/>
        </p:nvSpPr>
        <p:spPr>
          <a:xfrm>
            <a:off x="1287183" y="2023508"/>
            <a:ext cx="1688854" cy="456990"/>
          </a:xfrm>
          <a:prstGeom prst="flowChartAlternateProcess">
            <a:avLst/>
          </a:prstGeom>
          <a:solidFill>
            <a:srgbClr val="ffe7d8"/>
          </a:solidFill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권용</a:t>
            </a:r>
            <a:endParaRPr lang="ko-KR" altLang="en-US" b="1">
              <a:solidFill>
                <a:schemeClr val="dk1"/>
              </a:solidFill>
            </a:endParaRPr>
          </a:p>
        </p:txBody>
      </p:sp>
      <p:sp>
        <p:nvSpPr>
          <p:cNvPr id="36" name=""/>
          <p:cNvSpPr/>
          <p:nvPr/>
        </p:nvSpPr>
        <p:spPr>
          <a:xfrm>
            <a:off x="4694622" y="2265119"/>
            <a:ext cx="2802756" cy="1641962"/>
          </a:xfrm>
          <a:prstGeom prst="flowChartAlternateProcess">
            <a:avLst/>
          </a:prstGeom>
          <a:solidFill>
            <a:schemeClr val="lt1"/>
          </a:solidFill>
          <a:ln w="28575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지도</a:t>
            </a:r>
            <a:r>
              <a:rPr lang="en-US" altLang="ko-KR">
                <a:solidFill>
                  <a:schemeClr val="tx1"/>
                </a:solidFill>
              </a:rPr>
              <a:t>API</a:t>
            </a:r>
            <a:endParaRPr lang="en-US" altLang="ko-KR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채팅기능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게임기능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프로그램 통합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"/>
          <p:cNvSpPr/>
          <p:nvPr/>
        </p:nvSpPr>
        <p:spPr>
          <a:xfrm>
            <a:off x="5230637" y="2024589"/>
            <a:ext cx="1688854" cy="456990"/>
          </a:xfrm>
          <a:prstGeom prst="flowChartAlternateProcess">
            <a:avLst/>
          </a:prstGeom>
          <a:solidFill>
            <a:srgbClr val="ffe7d8"/>
          </a:solidFill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김병찬</a:t>
            </a:r>
            <a:endParaRPr lang="ko-KR" altLang="en-US" b="1">
              <a:solidFill>
                <a:schemeClr val="dk1"/>
              </a:solidFill>
            </a:endParaRPr>
          </a:p>
        </p:txBody>
      </p:sp>
      <p:sp>
        <p:nvSpPr>
          <p:cNvPr id="38" name=""/>
          <p:cNvSpPr/>
          <p:nvPr/>
        </p:nvSpPr>
        <p:spPr>
          <a:xfrm>
            <a:off x="8590347" y="2274645"/>
            <a:ext cx="2802756" cy="1641962"/>
          </a:xfrm>
          <a:prstGeom prst="flowChartAlternateProcess">
            <a:avLst/>
          </a:prstGeom>
          <a:solidFill>
            <a:schemeClr val="lt1"/>
          </a:solidFill>
          <a:ln w="28575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맛집검색</a:t>
            </a:r>
            <a:r>
              <a:rPr lang="en-US" altLang="ko-KR">
                <a:solidFill>
                  <a:schemeClr val="tx1"/>
                </a:solidFill>
              </a:rPr>
              <a:t> UI</a:t>
            </a:r>
            <a:endParaRPr lang="en-US" altLang="ko-KR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리뷰기능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정보수정기능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DB</a:t>
            </a:r>
            <a:r>
              <a:rPr lang="ko-KR" altLang="en-US">
                <a:solidFill>
                  <a:schemeClr val="tx1"/>
                </a:solidFill>
              </a:rPr>
              <a:t>구축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"/>
          <p:cNvSpPr/>
          <p:nvPr/>
        </p:nvSpPr>
        <p:spPr>
          <a:xfrm>
            <a:off x="9126363" y="2034115"/>
            <a:ext cx="1688854" cy="456990"/>
          </a:xfrm>
          <a:prstGeom prst="flowChartAlternateProcess">
            <a:avLst/>
          </a:prstGeom>
          <a:solidFill>
            <a:srgbClr val="ffe7d8"/>
          </a:solidFill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이재환</a:t>
            </a:r>
            <a:endParaRPr lang="ko-KR" altLang="en-US" b="1">
              <a:solidFill>
                <a:schemeClr val="dk1"/>
              </a:solidFill>
            </a:endParaRPr>
          </a:p>
        </p:txBody>
      </p:sp>
      <p:sp>
        <p:nvSpPr>
          <p:cNvPr id="47" name=""/>
          <p:cNvSpPr/>
          <p:nvPr/>
        </p:nvSpPr>
        <p:spPr>
          <a:xfrm>
            <a:off x="730232" y="4626238"/>
            <a:ext cx="2802756" cy="1641962"/>
          </a:xfrm>
          <a:prstGeom prst="flowChartAlternateProcess">
            <a:avLst/>
          </a:prstGeom>
          <a:solidFill>
            <a:schemeClr val="lt1"/>
          </a:solidFill>
          <a:ln w="28575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맛집검색기능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맛집리스트기능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리뷰기능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DB</a:t>
            </a:r>
            <a:r>
              <a:rPr lang="ko-KR" altLang="en-US">
                <a:solidFill>
                  <a:schemeClr val="tx1"/>
                </a:solidFill>
              </a:rPr>
              <a:t>구축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"/>
          <p:cNvSpPr/>
          <p:nvPr/>
        </p:nvSpPr>
        <p:spPr>
          <a:xfrm>
            <a:off x="1266247" y="4385709"/>
            <a:ext cx="1688854" cy="456990"/>
          </a:xfrm>
          <a:prstGeom prst="flowChartAlternateProcess">
            <a:avLst/>
          </a:prstGeom>
          <a:solidFill>
            <a:srgbClr val="ffe7d8"/>
          </a:solidFill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김학진</a:t>
            </a:r>
            <a:endParaRPr lang="ko-KR" altLang="en-US" b="1">
              <a:solidFill>
                <a:schemeClr val="dk1"/>
              </a:solidFill>
            </a:endParaRPr>
          </a:p>
        </p:txBody>
      </p:sp>
      <p:sp>
        <p:nvSpPr>
          <p:cNvPr id="49" name=""/>
          <p:cNvSpPr/>
          <p:nvPr/>
        </p:nvSpPr>
        <p:spPr>
          <a:xfrm>
            <a:off x="4673686" y="4627319"/>
            <a:ext cx="2802756" cy="1641962"/>
          </a:xfrm>
          <a:prstGeom prst="flowChartAlternateProcess">
            <a:avLst/>
          </a:prstGeom>
          <a:solidFill>
            <a:schemeClr val="lt1"/>
          </a:solidFill>
          <a:ln w="28575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로그인기능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회원가입기능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정보수정기능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DB</a:t>
            </a:r>
            <a:r>
              <a:rPr lang="ko-KR" altLang="en-US">
                <a:solidFill>
                  <a:schemeClr val="tx1"/>
                </a:solidFill>
              </a:rPr>
              <a:t>구축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"/>
          <p:cNvSpPr/>
          <p:nvPr/>
        </p:nvSpPr>
        <p:spPr>
          <a:xfrm>
            <a:off x="5209702" y="4386790"/>
            <a:ext cx="1688854" cy="456990"/>
          </a:xfrm>
          <a:prstGeom prst="flowChartAlternateProcess">
            <a:avLst/>
          </a:prstGeom>
          <a:solidFill>
            <a:srgbClr val="ffe7d8"/>
          </a:solidFill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박성필</a:t>
            </a:r>
            <a:endParaRPr lang="ko-KR" altLang="en-US" b="1">
              <a:solidFill>
                <a:schemeClr val="dk1"/>
              </a:solidFill>
            </a:endParaRPr>
          </a:p>
        </p:txBody>
      </p:sp>
      <p:sp>
        <p:nvSpPr>
          <p:cNvPr id="51" name=""/>
          <p:cNvSpPr/>
          <p:nvPr/>
        </p:nvSpPr>
        <p:spPr>
          <a:xfrm>
            <a:off x="8569411" y="4636845"/>
            <a:ext cx="2802756" cy="1641962"/>
          </a:xfrm>
          <a:prstGeom prst="flowChartAlternateProcess">
            <a:avLst/>
          </a:prstGeom>
          <a:solidFill>
            <a:schemeClr val="lt1"/>
          </a:solidFill>
          <a:ln w="28575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전체적인 </a:t>
            </a:r>
            <a:r>
              <a:rPr lang="en-US" altLang="ko-KR">
                <a:solidFill>
                  <a:schemeClr val="tx1"/>
                </a:solidFill>
              </a:rPr>
              <a:t>UI</a:t>
            </a:r>
            <a:r>
              <a:rPr lang="ko-KR" altLang="en-US">
                <a:solidFill>
                  <a:schemeClr val="tx1"/>
                </a:solidFill>
              </a:rPr>
              <a:t> 관리 감독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게시판기능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로그인기능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DB</a:t>
            </a:r>
            <a:r>
              <a:rPr lang="ko-KR" altLang="en-US">
                <a:solidFill>
                  <a:schemeClr val="tx1"/>
                </a:solidFill>
              </a:rPr>
              <a:t>구축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"/>
          <p:cNvSpPr/>
          <p:nvPr/>
        </p:nvSpPr>
        <p:spPr>
          <a:xfrm>
            <a:off x="9105427" y="4396316"/>
            <a:ext cx="1688854" cy="456990"/>
          </a:xfrm>
          <a:prstGeom prst="flowChartAlternateProcess">
            <a:avLst/>
          </a:prstGeom>
          <a:solidFill>
            <a:srgbClr val="ffe7d8"/>
          </a:solidFill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김성원</a:t>
            </a:r>
            <a:endParaRPr lang="ko-KR" altLang="en-US" b="1">
              <a:solidFill>
                <a:schemeClr val="dk1"/>
              </a:solidFill>
            </a:endParaRPr>
          </a:p>
        </p:txBody>
      </p:sp>
      <p:cxnSp>
        <p:nvCxnSpPr>
          <p:cNvPr id="53" name="직선 연결선 6"/>
          <p:cNvCxnSpPr/>
          <p:nvPr/>
        </p:nvCxnSpPr>
        <p:spPr>
          <a:xfrm>
            <a:off x="10420655" y="144941"/>
            <a:ext cx="360000" cy="0"/>
          </a:xfrm>
          <a:prstGeom prst="line">
            <a:avLst/>
          </a:prstGeom>
          <a:ln w="44450" cap="rnd">
            <a:solidFill>
              <a:srgbClr val="ff843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7"/>
          <p:cNvCxnSpPr/>
          <p:nvPr/>
        </p:nvCxnSpPr>
        <p:spPr>
          <a:xfrm>
            <a:off x="1084822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8"/>
          <p:cNvCxnSpPr/>
          <p:nvPr/>
        </p:nvCxnSpPr>
        <p:spPr>
          <a:xfrm>
            <a:off x="1127578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9"/>
          <p:cNvCxnSpPr/>
          <p:nvPr/>
        </p:nvCxnSpPr>
        <p:spPr>
          <a:xfrm>
            <a:off x="11703355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84885" y="437393"/>
            <a:ext cx="2316480" cy="5132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b="0" spc="-150">
                <a:solidFill>
                  <a:srgbClr val="00002f"/>
                </a:solidFill>
                <a:latin typeface="맑은 고딕"/>
                <a:ea typeface="맑은 고딕"/>
              </a:rPr>
              <a:t>프로젝트 일정</a:t>
            </a:r>
            <a:endParaRPr lang="ko-KR" altLang="en-US" sz="2800" b="0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0" spc="-150">
                <a:solidFill>
                  <a:srgbClr val="00002f"/>
                </a:solidFill>
                <a:latin typeface="맑은 고딕"/>
                <a:ea typeface="맑은 고딕"/>
              </a:rPr>
              <a:t>03.</a:t>
            </a:r>
            <a:endParaRPr lang="ko-KR" altLang="en-US" sz="2400" b="0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48" name=""/>
          <p:cNvGraphicFramePr>
            <a:graphicFrameLocks noGrp="1"/>
          </p:cNvGraphicFramePr>
          <p:nvPr/>
        </p:nvGraphicFramePr>
        <p:xfrm>
          <a:off x="1247870" y="1327630"/>
          <a:ext cx="9694404" cy="4895592"/>
        </p:xfrm>
        <a:graphic>
          <a:graphicData uri="http://schemas.openxmlformats.org/drawingml/2006/table">
            <a:tbl>
              <a:tblPr firstRow="1" bandRow="1"/>
              <a:tblGrid>
                <a:gridCol w="982112"/>
                <a:gridCol w="1093861"/>
                <a:gridCol w="1089268"/>
                <a:gridCol w="1089268"/>
                <a:gridCol w="1084336"/>
                <a:gridCol w="1089268"/>
                <a:gridCol w="1089268"/>
                <a:gridCol w="1087755"/>
                <a:gridCol w="1089268"/>
              </a:tblGrid>
              <a:tr h="44758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1"/>
                        <a:t>구분</a:t>
                      </a:r>
                      <a:endParaRPr lang="ko-KR" altLang="en-US" b="1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dash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7/13(</a:t>
                      </a:r>
                      <a:r>
                        <a:rPr lang="ko-KR" altLang="en-US" b="1"/>
                        <a:t>월</a:t>
                      </a:r>
                      <a:r>
                        <a:rPr lang="en-US" altLang="ko-KR" b="1"/>
                        <a:t>)</a:t>
                      </a:r>
                      <a:endParaRPr lang="en-US" altLang="ko-KR" b="1"/>
                    </a:p>
                  </a:txBody>
                  <a:tcPr marL="91440" marR="91440" anchor="ctr">
                    <a:lnL w="28575" cap="flat" cmpd="sng" algn="ctr">
                      <a:solidFill>
                        <a:schemeClr val="tx1"/>
                      </a:solidFill>
                      <a:prstDash val="dash"/>
                      <a:round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7/14(</a:t>
                      </a:r>
                      <a:r>
                        <a:rPr lang="ko-KR" altLang="en-US" b="1"/>
                        <a:t>화</a:t>
                      </a:r>
                      <a:r>
                        <a:rPr lang="en-US" altLang="ko-KR" b="1"/>
                        <a:t>)</a:t>
                      </a:r>
                      <a:endParaRPr lang="en-US" altLang="ko-KR" b="1"/>
                    </a:p>
                  </a:txBody>
                  <a:tcPr marL="91440" marR="9144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7/15(</a:t>
                      </a:r>
                      <a:r>
                        <a:rPr lang="ko-KR" altLang="en-US" b="1"/>
                        <a:t>수</a:t>
                      </a:r>
                      <a:r>
                        <a:rPr lang="en-US" altLang="ko-KR" b="1"/>
                        <a:t>)</a:t>
                      </a:r>
                      <a:endParaRPr lang="en-US" altLang="ko-KR" b="1"/>
                    </a:p>
                  </a:txBody>
                  <a:tcPr marL="91440" marR="9144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7/16(</a:t>
                      </a:r>
                      <a:r>
                        <a:rPr lang="ko-KR" altLang="en-US" b="1"/>
                        <a:t>목</a:t>
                      </a:r>
                      <a:r>
                        <a:rPr lang="en-US" altLang="ko-KR" b="1"/>
                        <a:t>)</a:t>
                      </a:r>
                      <a:endParaRPr lang="en-US" altLang="ko-KR" b="1"/>
                    </a:p>
                  </a:txBody>
                  <a:tcPr marL="91440" marR="9144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7/17(</a:t>
                      </a:r>
                      <a:r>
                        <a:rPr lang="ko-KR" altLang="en-US" b="1"/>
                        <a:t>금</a:t>
                      </a:r>
                      <a:r>
                        <a:rPr lang="en-US" altLang="ko-KR" b="1"/>
                        <a:t>)</a:t>
                      </a:r>
                      <a:endParaRPr lang="en-US" altLang="ko-KR" b="1"/>
                    </a:p>
                  </a:txBody>
                  <a:tcPr marL="91440" marR="9144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7/27(</a:t>
                      </a:r>
                      <a:r>
                        <a:rPr lang="ko-KR" altLang="en-US" b="1"/>
                        <a:t>월</a:t>
                      </a:r>
                      <a:r>
                        <a:rPr lang="en-US" altLang="ko-KR" b="1"/>
                        <a:t>)</a:t>
                      </a:r>
                      <a:endParaRPr lang="en-US" altLang="ko-KR" b="1"/>
                    </a:p>
                  </a:txBody>
                  <a:tcPr marL="91440" marR="9144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7/28(</a:t>
                      </a:r>
                      <a:r>
                        <a:rPr lang="ko-KR" altLang="en-US" b="1"/>
                        <a:t>화</a:t>
                      </a:r>
                      <a:r>
                        <a:rPr lang="en-US" altLang="ko-KR" b="1"/>
                        <a:t>)</a:t>
                      </a:r>
                      <a:endParaRPr lang="en-US" altLang="ko-KR" b="1"/>
                    </a:p>
                  </a:txBody>
                  <a:tcPr marL="91440" marR="9144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7/29(</a:t>
                      </a:r>
                      <a:r>
                        <a:rPr lang="ko-KR" altLang="en-US" b="1"/>
                        <a:t>수</a:t>
                      </a:r>
                      <a:r>
                        <a:rPr lang="en-US" altLang="ko-KR" b="1"/>
                        <a:t>)</a:t>
                      </a:r>
                      <a:endParaRPr lang="en-US" altLang="ko-KR" b="1"/>
                    </a:p>
                  </a:txBody>
                  <a:tcPr marL="91440" marR="91440" anchor="ctr">
                    <a:lnR w="9525" cap="flat" cmpd="sng" algn="ctr">
                      <a:noFill/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</a:lnB>
                    <a:solidFill>
                      <a:srgbClr val="ffb689"/>
                    </a:solidFill>
                  </a:tcPr>
                </a:tc>
              </a:tr>
              <a:tr h="8016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3</a:t>
                      </a:r>
                      <a:r>
                        <a:rPr lang="ko-KR" altLang="en-US"/>
                        <a:t>조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dash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e7d8"/>
                    </a:solidFill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700" b="1"/>
                        <a:t>각자 기능 구현</a:t>
                      </a:r>
                      <a:endParaRPr lang="ko-KR" altLang="en-US" sz="1700" b="1"/>
                    </a:p>
                  </a:txBody>
                  <a:tcPr marL="91440" marR="91440" anchor="ctr">
                    <a:lnL w="28575" cap="flat" cmpd="sng" algn="ctr">
                      <a:solidFill>
                        <a:schemeClr val="tx1"/>
                      </a:solidFill>
                      <a:prstDash val="dash"/>
                      <a:round/>
                    </a:lnL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7cc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</a:lnT>
                  </a:tcPr>
                </a:tc>
                <a:tc rowSpan="7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1</a:t>
                      </a:r>
                      <a:r>
                        <a:rPr lang="ko-KR" altLang="en-US" b="1"/>
                        <a:t>차</a:t>
                      </a: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ko-KR" altLang="en-US" b="1"/>
                        <a:t>중간</a:t>
                      </a: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ko-KR" altLang="en-US" b="1"/>
                        <a:t>점검</a:t>
                      </a: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구현기능</a:t>
                      </a:r>
                      <a:endParaRPr lang="ko-KR" altLang="en-US" sz="1100"/>
                    </a:p>
                    <a:p>
                      <a:pPr algn="ctr">
                        <a:defRPr/>
                      </a:pPr>
                      <a:r>
                        <a:rPr lang="en-US" altLang="ko-KR" sz="1100"/>
                        <a:t>1</a:t>
                      </a:r>
                      <a:r>
                        <a:rPr lang="ko-KR" altLang="en-US" sz="1100"/>
                        <a:t>차 통합</a:t>
                      </a:r>
                      <a:r>
                        <a:rPr lang="en-US" altLang="ko-KR" sz="1100"/>
                        <a:t>,</a:t>
                      </a:r>
                      <a:endParaRPr lang="en-US" altLang="ko-KR" sz="1100"/>
                    </a:p>
                    <a:p>
                      <a:pPr algn="ctr">
                        <a:defRPr/>
                      </a:pPr>
                      <a:r>
                        <a:rPr lang="ko-KR" altLang="en-US" sz="1100"/>
                        <a:t>보완 및 추가할 사항 점검</a:t>
                      </a:r>
                      <a:r>
                        <a:rPr lang="en-US" altLang="ko-KR" sz="1100"/>
                        <a:t>)</a:t>
                      </a:r>
                      <a:endParaRPr lang="en-US" altLang="ko-KR" sz="1100"/>
                    </a:p>
                  </a:txBody>
                  <a:tcPr marL="91440" marR="91440" anchor="ctr"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cdf2e4"/>
                    </a:solidFill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700" b="1"/>
                        <a:t>보완</a:t>
                      </a:r>
                      <a:r>
                        <a:rPr lang="en-US" altLang="ko-KR" sz="1700" b="1"/>
                        <a:t>,</a:t>
                      </a:r>
                      <a:r>
                        <a:rPr lang="ko-KR" altLang="en-US" sz="1700" b="1"/>
                        <a:t> 추가기능 구현</a:t>
                      </a:r>
                      <a:r>
                        <a:rPr lang="en-US" altLang="ko-KR" sz="1700" b="1"/>
                        <a:t>,</a:t>
                      </a:r>
                      <a:r>
                        <a:rPr lang="ko-KR" altLang="en-US" sz="1700" b="1"/>
                        <a:t> 프로그램 통합</a:t>
                      </a:r>
                      <a:endParaRPr lang="ko-KR" altLang="en-US" sz="1700" b="1"/>
                    </a:p>
                  </a:txBody>
                  <a:tcPr marL="91440" marR="91440" anchor="ctr"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e766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</a:lnT>
                  </a:tcPr>
                </a:tc>
                <a:tc rowSpan="7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2</a:t>
                      </a:r>
                      <a:r>
                        <a:rPr lang="ko-KR" altLang="en-US" b="1"/>
                        <a:t>차</a:t>
                      </a: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ko-KR" altLang="en-US" b="1"/>
                        <a:t>중간</a:t>
                      </a: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ko-KR" altLang="en-US" b="1"/>
                        <a:t>점검</a:t>
                      </a: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구현기능</a:t>
                      </a:r>
                      <a:endParaRPr lang="ko-KR" altLang="en-US" sz="1100"/>
                    </a:p>
                    <a:p>
                      <a:pPr algn="ctr">
                        <a:defRPr/>
                      </a:pPr>
                      <a:r>
                        <a:rPr lang="en-US" altLang="ko-KR" sz="1100"/>
                        <a:t>2</a:t>
                      </a:r>
                      <a:r>
                        <a:rPr lang="ko-KR" altLang="en-US" sz="1100"/>
                        <a:t>차 통합</a:t>
                      </a:r>
                      <a:r>
                        <a:rPr lang="en-US" altLang="ko-KR" sz="1100"/>
                        <a:t>,</a:t>
                      </a:r>
                      <a:endParaRPr lang="en-US" altLang="ko-KR" sz="1100"/>
                    </a:p>
                    <a:p>
                      <a:pPr algn="ctr">
                        <a:defRPr/>
                      </a:pPr>
                      <a:r>
                        <a:rPr lang="ko-KR" altLang="en-US" sz="1100"/>
                        <a:t>통합과정에서의 오류 수정</a:t>
                      </a:r>
                      <a:r>
                        <a:rPr lang="en-US" altLang="ko-KR" sz="1100"/>
                        <a:t>)</a:t>
                      </a:r>
                      <a:endParaRPr lang="en-US" altLang="ko-KR" sz="1100"/>
                    </a:p>
                  </a:txBody>
                  <a:tcPr marL="91440" marR="91440" anchor="ctr"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 b="1"/>
                        <a:t>최종 오류 수정</a:t>
                      </a:r>
                      <a:endParaRPr lang="ko-KR" altLang="en-US" sz="1600" b="1"/>
                    </a:p>
                  </a:txBody>
                  <a:tcPr marL="91440" marR="91440" anchor="ctr"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6e128"/>
                    </a:solidFill>
                  </a:tcPr>
                </a:tc>
                <a:tc rowSpan="7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1"/>
                        <a:t>최종</a:t>
                      </a: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ko-KR" altLang="en-US" b="1"/>
                        <a:t>점검</a:t>
                      </a: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ko-KR" altLang="en-US" b="1"/>
                        <a:t>및</a:t>
                      </a: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ko-KR" altLang="en-US" b="1"/>
                        <a:t>발표</a:t>
                      </a: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en-US" altLang="ko-KR" sz="1100" b="0"/>
                        <a:t>(</a:t>
                      </a:r>
                      <a:r>
                        <a:rPr lang="ko-KR" altLang="en-US" sz="1100" b="0"/>
                        <a:t>최종 통합</a:t>
                      </a:r>
                      <a:endParaRPr lang="ko-KR" altLang="en-US" sz="1100" b="0"/>
                    </a:p>
                    <a:p>
                      <a:pPr algn="ctr">
                        <a:defRPr/>
                      </a:pPr>
                      <a:r>
                        <a:rPr lang="ko-KR" altLang="en-US" sz="1100" b="0"/>
                        <a:t>및 발표자료</a:t>
                      </a:r>
                      <a:endParaRPr lang="ko-KR" altLang="en-US" sz="1100" b="0"/>
                    </a:p>
                    <a:p>
                      <a:pPr algn="ctr">
                        <a:defRPr/>
                      </a:pPr>
                      <a:r>
                        <a:rPr lang="ko-KR" altLang="en-US" sz="1100" b="0"/>
                        <a:t>준비</a:t>
                      </a:r>
                      <a:r>
                        <a:rPr lang="en-US" altLang="ko-KR" sz="1100" b="0"/>
                        <a:t>)</a:t>
                      </a:r>
                      <a:endParaRPr lang="en-US" altLang="ko-KR" sz="1100" b="0"/>
                    </a:p>
                  </a:txBody>
                  <a:tcPr marL="91440" marR="91440" anchor="ctr">
                    <a:lnR w="9525" cap="flat" cmpd="sng" algn="ctr">
                      <a:noFill/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69d8ad"/>
                    </a:solidFill>
                  </a:tcPr>
                </a:tc>
              </a:tr>
              <a:tr h="5556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권용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dash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solidFill>
                      <a:srgbClr val="ffe7d8"/>
                    </a:solidFill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700"/>
                        <a:t>게시판 기능부 구현</a:t>
                      </a:r>
                      <a:endParaRPr lang="ko-KR" altLang="en-US" sz="1700"/>
                    </a:p>
                  </a:txBody>
                  <a:tcPr marL="91440" marR="91440" anchor="ctr">
                    <a:lnL w="28575" cap="flat" cmpd="sng" algn="ctr">
                      <a:solidFill>
                        <a:schemeClr val="tx1"/>
                      </a:solidFill>
                      <a:prstDash val="dash"/>
                      <a:round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solidFill>
                      <a:srgbClr val="fff7cc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2"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게시판 기능과 </a:t>
                      </a:r>
                      <a:r>
                        <a:rPr lang="en-US" altLang="ko-KR"/>
                        <a:t>UI</a:t>
                      </a:r>
                      <a:r>
                        <a:rPr lang="ko-KR" altLang="en-US"/>
                        <a:t> 보완 및 통합</a:t>
                      </a:r>
                      <a:endParaRPr lang="ko-KR" altLang="en-US"/>
                    </a:p>
                  </a:txBody>
                  <a:tcPr marL="91440" marR="9144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e766"/>
                    </a:solidFill>
                  </a:tcPr>
                </a:tc>
                <a:tc rowSpan="2"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/>
                        <a:t>오류 수정 및</a:t>
                      </a:r>
                      <a:endParaRPr lang="ko-KR" altLang="en-US" sz="1600"/>
                    </a:p>
                    <a:p>
                      <a:pPr algn="ctr">
                        <a:defRPr/>
                      </a:pPr>
                      <a:r>
                        <a:rPr lang="ko-KR" altLang="en-US" sz="1600"/>
                        <a:t>추천기능 보완</a:t>
                      </a:r>
                      <a:endParaRPr lang="ko-KR" altLang="en-US" sz="1600"/>
                    </a:p>
                  </a:txBody>
                  <a:tcPr marL="91440" marR="9144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6e128"/>
                    </a:solidFill>
                  </a:tcPr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R w="9525" cap="flat" cmpd="sng" algn="ctr">
                      <a:noFill/>
                      <a:prstDash val="solid"/>
                      <a:round/>
                    </a:lnR>
                  </a:tcPr>
                </a:tc>
              </a:tr>
              <a:tr h="5556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김성원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dash"/>
                      <a:round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e7d8"/>
                    </a:solidFill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/>
                        <a:t>게시판 </a:t>
                      </a:r>
                      <a:r>
                        <a:rPr lang="en-US" altLang="ko-KR" sz="1600"/>
                        <a:t>UI</a:t>
                      </a:r>
                      <a:r>
                        <a:rPr lang="ko-KR" altLang="en-US" sz="1600"/>
                        <a:t> 구현</a:t>
                      </a:r>
                      <a:endParaRPr lang="ko-KR" altLang="en-US" sz="1600"/>
                    </a:p>
                    <a:p>
                      <a:pPr algn="ctr">
                        <a:defRPr/>
                      </a:pPr>
                      <a:r>
                        <a:rPr lang="ko-KR" altLang="en-US" sz="1600"/>
                        <a:t>및 게시판 </a:t>
                      </a:r>
                      <a:r>
                        <a:rPr lang="en-US" altLang="ko-KR" sz="1600"/>
                        <a:t>DB</a:t>
                      </a:r>
                      <a:r>
                        <a:rPr lang="ko-KR" altLang="en-US" sz="1600"/>
                        <a:t>제작</a:t>
                      </a:r>
                      <a:endParaRPr lang="ko-KR" altLang="en-US" sz="1600"/>
                    </a:p>
                  </a:txBody>
                  <a:tcPr marL="91440" marR="91440" anchor="ctr">
                    <a:lnL w="28575" cap="flat" cmpd="sng" algn="ctr">
                      <a:solidFill>
                        <a:schemeClr val="tx1"/>
                      </a:solidFill>
                      <a:prstDash val="dash"/>
                      <a:round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7cc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2"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R w="9525" cap="flat" cmpd="sng" algn="ctr">
                      <a:noFill/>
                      <a:prstDash val="solid"/>
                      <a:round/>
                    </a:lnR>
                  </a:tcPr>
                </a:tc>
              </a:tr>
              <a:tr h="5556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이재환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dash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solidFill>
                      <a:srgbClr val="ffe7d8"/>
                    </a:solidFill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검색 </a:t>
                      </a:r>
                      <a:r>
                        <a:rPr lang="en-US" altLang="ko-KR"/>
                        <a:t>UI</a:t>
                      </a:r>
                      <a:r>
                        <a:rPr lang="ko-KR" altLang="en-US"/>
                        <a:t> 구현</a:t>
                      </a:r>
                      <a:endParaRPr lang="ko-KR" altLang="en-US"/>
                    </a:p>
                  </a:txBody>
                  <a:tcPr marL="91440" marR="91440" anchor="ctr">
                    <a:lnL w="28575" cap="flat" cmpd="sng" algn="ctr">
                      <a:solidFill>
                        <a:schemeClr val="tx1"/>
                      </a:solidFill>
                      <a:prstDash val="dash"/>
                      <a:round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solidFill>
                      <a:srgbClr val="fff7cc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2"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맛집 </a:t>
                      </a:r>
                      <a:r>
                        <a:rPr lang="en-US" altLang="ko-KR"/>
                        <a:t>DB</a:t>
                      </a:r>
                      <a:r>
                        <a:rPr lang="ko-KR" altLang="en-US"/>
                        <a:t> 제작 및 리뷰 기능 구현</a:t>
                      </a:r>
                      <a:endParaRPr lang="ko-KR" altLang="en-US"/>
                    </a:p>
                  </a:txBody>
                  <a:tcPr marL="91440" marR="9144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e766"/>
                    </a:solidFill>
                  </a:tcPr>
                </a:tc>
                <a:tc rowSpan="2"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500"/>
                        <a:t>오류 수정 및</a:t>
                      </a:r>
                      <a:endParaRPr lang="ko-KR" altLang="en-US" sz="1500"/>
                    </a:p>
                    <a:p>
                      <a:pPr algn="ctr">
                        <a:defRPr/>
                      </a:pPr>
                      <a:r>
                        <a:rPr lang="ko-KR" altLang="en-US" sz="1500"/>
                        <a:t>리뷰기능 보완</a:t>
                      </a:r>
                      <a:endParaRPr lang="ko-KR" altLang="en-US" sz="1500"/>
                    </a:p>
                  </a:txBody>
                  <a:tcPr marL="91440" marR="9144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6e128"/>
                    </a:solidFill>
                  </a:tcPr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R w="9525" cap="flat" cmpd="sng" algn="ctr">
                      <a:noFill/>
                      <a:prstDash val="solid"/>
                      <a:round/>
                    </a:lnR>
                  </a:tcPr>
                </a:tc>
              </a:tr>
              <a:tr h="5556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김학진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dash"/>
                      <a:round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e7d8"/>
                    </a:solidFill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검색 기능 구현</a:t>
                      </a:r>
                      <a:endParaRPr lang="ko-KR" altLang="en-US"/>
                    </a:p>
                  </a:txBody>
                  <a:tcPr marL="91440" marR="91440" anchor="ctr">
                    <a:lnL w="28575" cap="flat" cmpd="sng" algn="ctr">
                      <a:solidFill>
                        <a:schemeClr val="tx1"/>
                      </a:solidFill>
                      <a:prstDash val="dash"/>
                      <a:round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7cc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2"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R w="9525" cap="flat" cmpd="sng" algn="ctr">
                      <a:noFill/>
                      <a:prstDash val="solid"/>
                      <a:round/>
                    </a:lnR>
                  </a:tcPr>
                </a:tc>
              </a:tr>
              <a:tr h="5556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박성필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dash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e7d8"/>
                    </a:solidFill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700"/>
                        <a:t>로그인 기능 구현</a:t>
                      </a:r>
                      <a:endParaRPr lang="ko-KR" altLang="en-US" sz="1700"/>
                    </a:p>
                    <a:p>
                      <a:pPr algn="ctr">
                        <a:defRPr/>
                      </a:pPr>
                      <a:r>
                        <a:rPr lang="ko-KR" altLang="en-US" sz="1700"/>
                        <a:t>및 유저 </a:t>
                      </a:r>
                      <a:r>
                        <a:rPr lang="en-US" altLang="ko-KR" sz="1700"/>
                        <a:t>DB</a:t>
                      </a:r>
                      <a:r>
                        <a:rPr lang="ko-KR" altLang="en-US" sz="1700"/>
                        <a:t>제작</a:t>
                      </a:r>
                      <a:endParaRPr lang="ko-KR" altLang="en-US" sz="1700"/>
                    </a:p>
                  </a:txBody>
                  <a:tcPr marL="91440" marR="91440" anchor="ctr">
                    <a:lnL w="28575" cap="flat" cmpd="sng" algn="ctr">
                      <a:solidFill>
                        <a:schemeClr val="tx1"/>
                      </a:solidFill>
                      <a:prstDash val="dash"/>
                      <a:round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7cc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700"/>
                        <a:t>회원가입 및</a:t>
                      </a:r>
                      <a:endParaRPr lang="ko-KR" altLang="en-US" sz="1700"/>
                    </a:p>
                    <a:p>
                      <a:pPr algn="ctr">
                        <a:defRPr/>
                      </a:pPr>
                      <a:r>
                        <a:rPr lang="ko-KR" altLang="en-US" sz="1700"/>
                        <a:t>정보수정 기능 구현</a:t>
                      </a:r>
                      <a:endParaRPr lang="ko-KR" altLang="en-US" sz="1700"/>
                    </a:p>
                  </a:txBody>
                  <a:tcPr marL="91440" marR="9144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e766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/>
                        <a:t>로그인</a:t>
                      </a:r>
                      <a:endParaRPr lang="ko-KR" altLang="en-US" sz="1600"/>
                    </a:p>
                    <a:p>
                      <a:pPr algn="ctr">
                        <a:defRPr/>
                      </a:pPr>
                      <a:r>
                        <a:rPr lang="ko-KR" altLang="en-US" sz="1600"/>
                        <a:t>기능 오류 수정</a:t>
                      </a:r>
                      <a:endParaRPr lang="ko-KR" altLang="en-US" sz="1600"/>
                    </a:p>
                  </a:txBody>
                  <a:tcPr marL="91440" marR="9144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6e128"/>
                    </a:solidFill>
                  </a:tcPr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R w="9525" cap="flat" cmpd="sng" algn="ctr">
                      <a:noFill/>
                      <a:prstDash val="solid"/>
                      <a:round/>
                    </a:lnR>
                  </a:tcPr>
                </a:tc>
              </a:tr>
              <a:tr h="5556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김병찬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dash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e7d8"/>
                    </a:solidFill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700"/>
                        <a:t>지도</a:t>
                      </a:r>
                      <a:r>
                        <a:rPr lang="en-US" altLang="ko-KR" sz="1700"/>
                        <a:t>,</a:t>
                      </a:r>
                      <a:r>
                        <a:rPr lang="ko-KR" altLang="en-US" sz="1700"/>
                        <a:t> 채팅 </a:t>
                      </a:r>
                      <a:r>
                        <a:rPr lang="en-US" altLang="ko-KR" sz="1700"/>
                        <a:t>API </a:t>
                      </a:r>
                      <a:r>
                        <a:rPr lang="ko-KR" altLang="en-US" sz="1700"/>
                        <a:t>구현</a:t>
                      </a:r>
                      <a:endParaRPr lang="ko-KR" altLang="en-US" sz="1700"/>
                    </a:p>
                  </a:txBody>
                  <a:tcPr marL="91440" marR="91440" anchor="ctr">
                    <a:lnL w="28575" cap="flat" cmpd="sng" algn="ctr">
                      <a:solidFill>
                        <a:schemeClr val="tx1"/>
                      </a:solidFill>
                      <a:prstDash val="dash"/>
                      <a:round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7cc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500"/>
                        <a:t>지도</a:t>
                      </a:r>
                      <a:r>
                        <a:rPr lang="en-US" altLang="ko-KR" sz="1500"/>
                        <a:t>,</a:t>
                      </a:r>
                      <a:r>
                        <a:rPr lang="ko-KR" altLang="en-US" sz="1500"/>
                        <a:t> 채팅 </a:t>
                      </a:r>
                      <a:r>
                        <a:rPr lang="en-US" altLang="ko-KR" sz="1500"/>
                        <a:t>API</a:t>
                      </a:r>
                      <a:r>
                        <a:rPr lang="ko-KR" altLang="en-US" sz="1500"/>
                        <a:t> 연결 및 게임 </a:t>
                      </a:r>
                      <a:r>
                        <a:rPr lang="en-US" altLang="ko-KR" sz="1500"/>
                        <a:t>API</a:t>
                      </a:r>
                      <a:r>
                        <a:rPr lang="ko-KR" altLang="en-US" sz="1500"/>
                        <a:t> 구현 및 연결</a:t>
                      </a:r>
                      <a:endParaRPr lang="ko-KR" altLang="en-US" sz="1500"/>
                    </a:p>
                  </a:txBody>
                  <a:tcPr marL="91440" marR="9144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e766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/>
                        <a:t>API</a:t>
                      </a:r>
                      <a:r>
                        <a:rPr lang="ko-KR" altLang="en-US" sz="1600"/>
                        <a:t>오류 수정</a:t>
                      </a:r>
                      <a:endParaRPr lang="ko-KR" altLang="en-US" sz="1600"/>
                    </a:p>
                  </a:txBody>
                  <a:tcPr marL="91440" marR="9144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6e128"/>
                    </a:solidFill>
                  </a:tcPr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R w="9525" cap="flat" cmpd="sng" algn="ctr">
                      <a:noFill/>
                      <a:prstDash val="solid"/>
                      <a:round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cxnSp>
        <p:nvCxnSpPr>
          <p:cNvPr id="49" name="직선 연결선 6"/>
          <p:cNvCxnSpPr/>
          <p:nvPr/>
        </p:nvCxnSpPr>
        <p:spPr>
          <a:xfrm>
            <a:off x="10420655" y="144941"/>
            <a:ext cx="360000" cy="0"/>
          </a:xfrm>
          <a:prstGeom prst="line">
            <a:avLst/>
          </a:prstGeom>
          <a:ln w="44450" cap="rnd">
            <a:solidFill>
              <a:srgbClr val="ff843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7"/>
          <p:cNvCxnSpPr/>
          <p:nvPr/>
        </p:nvCxnSpPr>
        <p:spPr>
          <a:xfrm>
            <a:off x="1084822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8"/>
          <p:cNvCxnSpPr/>
          <p:nvPr/>
        </p:nvCxnSpPr>
        <p:spPr>
          <a:xfrm>
            <a:off x="1127578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9"/>
          <p:cNvCxnSpPr/>
          <p:nvPr/>
        </p:nvCxnSpPr>
        <p:spPr>
          <a:xfrm>
            <a:off x="11703355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87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0" spc="-300">
                <a:solidFill>
                  <a:srgbClr val="00002f"/>
                </a:solidFill>
                <a:latin typeface="맑은 고딕"/>
                <a:ea typeface="맑은 고딕"/>
              </a:rPr>
              <a:t>02</a:t>
            </a:r>
            <a:endParaRPr lang="ko-KR" altLang="en-US" sz="4400" b="0" spc="-30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ffceb0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b="1">
                <a:solidFill>
                  <a:schemeClr val="dk1"/>
                </a:solidFill>
                <a:latin typeface="맑은 고딕"/>
                <a:ea typeface="맑은 고딕"/>
              </a:rPr>
              <a:t>주요 기능</a:t>
            </a:r>
            <a:endParaRPr lang="ko-KR" altLang="en-US" sz="28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84910" y="437393"/>
            <a:ext cx="1859280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b="0" spc="-150">
                <a:solidFill>
                  <a:srgbClr val="00002f"/>
                </a:solidFill>
                <a:latin typeface="맑은 고딕"/>
                <a:ea typeface="맑은 고딕"/>
              </a:rPr>
              <a:t>주요 기능</a:t>
            </a:r>
            <a:endParaRPr lang="ko-KR" altLang="en-US" sz="3200" b="0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0" spc="-150">
                <a:solidFill>
                  <a:srgbClr val="00002f"/>
                </a:solidFill>
                <a:latin typeface="맑은 고딕"/>
                <a:ea typeface="맑은 고딕"/>
              </a:rPr>
              <a:t>02.</a:t>
            </a:r>
            <a:endParaRPr lang="ko-KR" altLang="en-US" sz="2400" b="0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532" y="1377208"/>
            <a:ext cx="10727721" cy="38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600" b="1" spc="-150">
                <a:solidFill>
                  <a:srgbClr val="ff843a"/>
                </a:solidFill>
                <a:latin typeface="맑은 고딕"/>
                <a:ea typeface="맑은 고딕"/>
              </a:rPr>
              <a:t>구현한 기능</a:t>
            </a:r>
            <a:endParaRPr lang="ko-KR" altLang="en-US" sz="2600" b="1" spc="-150">
              <a:solidFill>
                <a:srgbClr val="ff843a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2600" b="1" spc="-150">
              <a:solidFill>
                <a:srgbClr val="ff843a"/>
              </a:solidFill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2600" b="1" spc="-15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  <a:r>
              <a:rPr lang="en-US" altLang="ko-KR" sz="2600" b="1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2600" b="1" spc="-150">
                <a:solidFill>
                  <a:srgbClr val="00002f"/>
                </a:solidFill>
                <a:latin typeface="맑은 고딕"/>
                <a:ea typeface="맑은 고딕"/>
              </a:rPr>
              <a:t> 로그인 및 회원가입 기능</a:t>
            </a:r>
            <a:endParaRPr lang="ko-KR" altLang="en-US" sz="2600" b="1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2600" b="1" spc="-15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  <a:r>
              <a:rPr lang="en-US" altLang="ko-KR" sz="2600" b="1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2600" b="1" spc="-150">
                <a:solidFill>
                  <a:srgbClr val="00002f"/>
                </a:solidFill>
                <a:latin typeface="맑은 고딕"/>
                <a:ea typeface="맑은 고딕"/>
              </a:rPr>
              <a:t> 맛집 검색 및 리뷰 기능</a:t>
            </a:r>
            <a:endParaRPr lang="ko-KR" altLang="en-US" sz="2600" b="1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2600" b="1" spc="-15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  <a:r>
              <a:rPr lang="en-US" altLang="ko-KR" sz="2600" b="1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2600" b="1" spc="-150">
                <a:solidFill>
                  <a:srgbClr val="00002f"/>
                </a:solidFill>
                <a:latin typeface="맑은 고딕"/>
                <a:ea typeface="맑은 고딕"/>
              </a:rPr>
              <a:t> 게시판 기능</a:t>
            </a:r>
            <a:endParaRPr lang="ko-KR" altLang="en-US" sz="2600" b="1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2600" b="1" spc="-15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  <a:r>
              <a:rPr lang="en-US" altLang="ko-KR" sz="2600" b="1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2600" b="1" spc="-150">
                <a:solidFill>
                  <a:srgbClr val="00002f"/>
                </a:solidFill>
                <a:latin typeface="맑은 고딕"/>
                <a:ea typeface="맑은 고딕"/>
              </a:rPr>
              <a:t> 게임 기능</a:t>
            </a:r>
            <a:endParaRPr lang="ko-KR" altLang="en-US" sz="2600" b="1" spc="-150">
              <a:solidFill>
                <a:srgbClr val="00002f"/>
              </a:solidFill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2600" b="1" spc="-15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  <a:r>
              <a:rPr lang="en-US" altLang="ko-KR" sz="2600" b="1" spc="-150">
                <a:solidFill>
                  <a:srgbClr val="00002f"/>
                </a:solidFill>
                <a:latin typeface="맑은 고딕"/>
                <a:ea typeface="맑은 고딕"/>
              </a:rPr>
              <a:t>-</a:t>
            </a:r>
            <a:r>
              <a:rPr lang="ko-KR" altLang="en-US" sz="2600" b="1" spc="-150">
                <a:solidFill>
                  <a:srgbClr val="00002f"/>
                </a:solidFill>
                <a:latin typeface="맑은 고딕"/>
                <a:ea typeface="맑은 고딕"/>
              </a:rPr>
              <a:t> 채팅 기능</a:t>
            </a:r>
            <a:endParaRPr lang="ko-KR" altLang="en-US" sz="2600" b="1" spc="-150">
              <a:solidFill>
                <a:srgbClr val="00002f"/>
              </a:solidFill>
              <a:latin typeface="맑은 고딕"/>
              <a:ea typeface="맑은 고딕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037254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0800116" y="144941"/>
            <a:ext cx="360000" cy="0"/>
          </a:xfrm>
          <a:prstGeom prst="line">
            <a:avLst/>
          </a:prstGeom>
          <a:ln w="44450" cap="rnd">
            <a:solidFill>
              <a:srgbClr val="ff843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227683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165524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1609</ep:Words>
  <ep:PresentationFormat>와이드스크린</ep:PresentationFormat>
  <ep:Paragraphs>474</ep:Paragraphs>
  <ep:Slides>25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2017-05-29T09:12:16.000</dcterms:created>
  <dc:creator>hyeran kang</dc:creator>
  <cp:lastModifiedBy>moble</cp:lastModifiedBy>
  <dcterms:modified xsi:type="dcterms:W3CDTF">2020-07-29T01:29:18.914</dcterms:modified>
  <cp:revision>173</cp:revision>
  <dc:title>PowerPoint 프레젠테이션</dc:title>
  <cp:version>1000.0000.01</cp:version>
</cp:coreProperties>
</file>